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Ex2.xml" ContentType="application/vnd.ms-office.chartex+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 id="2147483698" r:id="rId3"/>
  </p:sldMasterIdLst>
  <p:notesMasterIdLst>
    <p:notesMasterId r:id="rId33"/>
  </p:notesMasterIdLst>
  <p:sldIdLst>
    <p:sldId id="403" r:id="rId4"/>
    <p:sldId id="279" r:id="rId5"/>
    <p:sldId id="282" r:id="rId6"/>
    <p:sldId id="281" r:id="rId7"/>
    <p:sldId id="379" r:id="rId8"/>
    <p:sldId id="256" r:id="rId9"/>
    <p:sldId id="276" r:id="rId10"/>
    <p:sldId id="275" r:id="rId11"/>
    <p:sldId id="268" r:id="rId12"/>
    <p:sldId id="270" r:id="rId13"/>
    <p:sldId id="294" r:id="rId14"/>
    <p:sldId id="266" r:id="rId15"/>
    <p:sldId id="286" r:id="rId16"/>
    <p:sldId id="300" r:id="rId17"/>
    <p:sldId id="302" r:id="rId18"/>
    <p:sldId id="307" r:id="rId19"/>
    <p:sldId id="404" r:id="rId20"/>
    <p:sldId id="370" r:id="rId21"/>
    <p:sldId id="395" r:id="rId22"/>
    <p:sldId id="398" r:id="rId23"/>
    <p:sldId id="399" r:id="rId24"/>
    <p:sldId id="400" r:id="rId25"/>
    <p:sldId id="401" r:id="rId26"/>
    <p:sldId id="402" r:id="rId27"/>
    <p:sldId id="397" r:id="rId28"/>
    <p:sldId id="396" r:id="rId29"/>
    <p:sldId id="394" r:id="rId30"/>
    <p:sldId id="387" r:id="rId31"/>
    <p:sldId id="378" r:id="rId3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45000-C779-4747-97D3-FBE8B156C7EE}" v="8" dt="2023-07-05T07:57:03.0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50" autoAdjust="0"/>
    <p:restoredTop sz="73840" autoAdjust="0"/>
  </p:normalViewPr>
  <p:slideViewPr>
    <p:cSldViewPr>
      <p:cViewPr varScale="1">
        <p:scale>
          <a:sx n="53" d="100"/>
          <a:sy n="53" d="100"/>
        </p:scale>
        <p:origin x="227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ckley, Bridget" userId="1b41c481-6883-426a-bdf6-5d470687ab88" providerId="ADAL" clId="{ADA45000-C779-4747-97D3-FBE8B156C7EE}"/>
    <pc:docChg chg="undo custSel addSld delSld modSld sldOrd">
      <pc:chgData name="Brickley, Bridget" userId="1b41c481-6883-426a-bdf6-5d470687ab88" providerId="ADAL" clId="{ADA45000-C779-4747-97D3-FBE8B156C7EE}" dt="2023-07-05T12:27:04.116" v="204"/>
      <pc:docMkLst>
        <pc:docMk/>
      </pc:docMkLst>
      <pc:sldChg chg="modSp mod">
        <pc:chgData name="Brickley, Bridget" userId="1b41c481-6883-426a-bdf6-5d470687ab88" providerId="ADAL" clId="{ADA45000-C779-4747-97D3-FBE8B156C7EE}" dt="2023-07-05T12:26:36.465" v="199" actId="1076"/>
        <pc:sldMkLst>
          <pc:docMk/>
          <pc:sldMk cId="1016998193" sldId="256"/>
        </pc:sldMkLst>
        <pc:spChg chg="mod">
          <ac:chgData name="Brickley, Bridget" userId="1b41c481-6883-426a-bdf6-5d470687ab88" providerId="ADAL" clId="{ADA45000-C779-4747-97D3-FBE8B156C7EE}" dt="2023-07-05T12:26:36.465" v="199" actId="1076"/>
          <ac:spMkLst>
            <pc:docMk/>
            <pc:sldMk cId="1016998193" sldId="256"/>
            <ac:spMk id="2" creationId="{9261849B-26FB-0415-0437-9E9C377C5B49}"/>
          </ac:spMkLst>
        </pc:spChg>
      </pc:sldChg>
      <pc:sldChg chg="modSp mod">
        <pc:chgData name="Brickley, Bridget" userId="1b41c481-6883-426a-bdf6-5d470687ab88" providerId="ADAL" clId="{ADA45000-C779-4747-97D3-FBE8B156C7EE}" dt="2023-07-05T12:26:13.925" v="183" actId="20577"/>
        <pc:sldMkLst>
          <pc:docMk/>
          <pc:sldMk cId="3538627457" sldId="281"/>
        </pc:sldMkLst>
        <pc:graphicFrameChg chg="modGraphic">
          <ac:chgData name="Brickley, Bridget" userId="1b41c481-6883-426a-bdf6-5d470687ab88" providerId="ADAL" clId="{ADA45000-C779-4747-97D3-FBE8B156C7EE}" dt="2023-07-05T12:26:13.925" v="183" actId="20577"/>
          <ac:graphicFrameMkLst>
            <pc:docMk/>
            <pc:sldMk cId="3538627457" sldId="281"/>
            <ac:graphicFrameMk id="10" creationId="{163AF0BA-563C-BD07-FE0C-5ABA527EEA41}"/>
          </ac:graphicFrameMkLst>
        </pc:graphicFrameChg>
      </pc:sldChg>
      <pc:sldChg chg="modSp mod">
        <pc:chgData name="Brickley, Bridget" userId="1b41c481-6883-426a-bdf6-5d470687ab88" providerId="ADAL" clId="{ADA45000-C779-4747-97D3-FBE8B156C7EE}" dt="2023-07-05T12:27:04.116" v="204"/>
        <pc:sldMkLst>
          <pc:docMk/>
          <pc:sldMk cId="4022786306" sldId="302"/>
        </pc:sldMkLst>
        <pc:spChg chg="mod">
          <ac:chgData name="Brickley, Bridget" userId="1b41c481-6883-426a-bdf6-5d470687ab88" providerId="ADAL" clId="{ADA45000-C779-4747-97D3-FBE8B156C7EE}" dt="2023-07-05T12:27:04.116" v="204"/>
          <ac:spMkLst>
            <pc:docMk/>
            <pc:sldMk cId="4022786306" sldId="302"/>
            <ac:spMk id="3" creationId="{18052C74-1B2E-391D-FA9B-4AB880296E47}"/>
          </ac:spMkLst>
        </pc:spChg>
      </pc:sldChg>
      <pc:sldChg chg="modSp mod">
        <pc:chgData name="Brickley, Bridget" userId="1b41c481-6883-426a-bdf6-5d470687ab88" providerId="ADAL" clId="{ADA45000-C779-4747-97D3-FBE8B156C7EE}" dt="2023-07-04T19:04:55.762" v="51" actId="122"/>
        <pc:sldMkLst>
          <pc:docMk/>
          <pc:sldMk cId="2506283475" sldId="307"/>
        </pc:sldMkLst>
        <pc:spChg chg="mod">
          <ac:chgData name="Brickley, Bridget" userId="1b41c481-6883-426a-bdf6-5d470687ab88" providerId="ADAL" clId="{ADA45000-C779-4747-97D3-FBE8B156C7EE}" dt="2023-07-04T19:04:55.762" v="51" actId="122"/>
          <ac:spMkLst>
            <pc:docMk/>
            <pc:sldMk cId="2506283475" sldId="307"/>
            <ac:spMk id="5" creationId="{C13CFC9D-751B-C3EF-0346-CC21743FFF40}"/>
          </ac:spMkLst>
        </pc:spChg>
      </pc:sldChg>
      <pc:sldChg chg="modSp mod">
        <pc:chgData name="Brickley, Bridget" userId="1b41c481-6883-426a-bdf6-5d470687ab88" providerId="ADAL" clId="{ADA45000-C779-4747-97D3-FBE8B156C7EE}" dt="2023-07-05T12:26:27.717" v="198" actId="20577"/>
        <pc:sldMkLst>
          <pc:docMk/>
          <pc:sldMk cId="808391817" sldId="379"/>
        </pc:sldMkLst>
        <pc:spChg chg="mod">
          <ac:chgData name="Brickley, Bridget" userId="1b41c481-6883-426a-bdf6-5d470687ab88" providerId="ADAL" clId="{ADA45000-C779-4747-97D3-FBE8B156C7EE}" dt="2023-07-05T12:26:27.717" v="198" actId="20577"/>
          <ac:spMkLst>
            <pc:docMk/>
            <pc:sldMk cId="808391817" sldId="379"/>
            <ac:spMk id="10" creationId="{27137C79-D959-4A16-A4A0-A1A7E2631030}"/>
          </ac:spMkLst>
        </pc:spChg>
      </pc:sldChg>
      <pc:sldChg chg="modSp mod">
        <pc:chgData name="Brickley, Bridget" userId="1b41c481-6883-426a-bdf6-5d470687ab88" providerId="ADAL" clId="{ADA45000-C779-4747-97D3-FBE8B156C7EE}" dt="2023-07-04T19:10:22.917" v="111" actId="14100"/>
        <pc:sldMkLst>
          <pc:docMk/>
          <pc:sldMk cId="1753814265" sldId="394"/>
        </pc:sldMkLst>
        <pc:graphicFrameChg chg="mod modGraphic">
          <ac:chgData name="Brickley, Bridget" userId="1b41c481-6883-426a-bdf6-5d470687ab88" providerId="ADAL" clId="{ADA45000-C779-4747-97D3-FBE8B156C7EE}" dt="2023-07-04T19:10:22.917" v="111" actId="14100"/>
          <ac:graphicFrameMkLst>
            <pc:docMk/>
            <pc:sldMk cId="1753814265" sldId="394"/>
            <ac:graphicFrameMk id="2" creationId="{7FD77285-CBDE-BA7D-8CB1-C56F99EB7F1E}"/>
          </ac:graphicFrameMkLst>
        </pc:graphicFrameChg>
      </pc:sldChg>
      <pc:sldChg chg="modSp mod">
        <pc:chgData name="Brickley, Bridget" userId="1b41c481-6883-426a-bdf6-5d470687ab88" providerId="ADAL" clId="{ADA45000-C779-4747-97D3-FBE8B156C7EE}" dt="2023-07-04T19:09:59.856" v="108" actId="20577"/>
        <pc:sldMkLst>
          <pc:docMk/>
          <pc:sldMk cId="264308174" sldId="396"/>
        </pc:sldMkLst>
        <pc:spChg chg="mod">
          <ac:chgData name="Brickley, Bridget" userId="1b41c481-6883-426a-bdf6-5d470687ab88" providerId="ADAL" clId="{ADA45000-C779-4747-97D3-FBE8B156C7EE}" dt="2023-07-04T19:09:59.856" v="108" actId="20577"/>
          <ac:spMkLst>
            <pc:docMk/>
            <pc:sldMk cId="264308174" sldId="396"/>
            <ac:spMk id="8" creationId="{00000000-0000-0000-0000-000000000000}"/>
          </ac:spMkLst>
        </pc:spChg>
        <pc:graphicFrameChg chg="mod modGraphic">
          <ac:chgData name="Brickley, Bridget" userId="1b41c481-6883-426a-bdf6-5d470687ab88" providerId="ADAL" clId="{ADA45000-C779-4747-97D3-FBE8B156C7EE}" dt="2023-07-04T19:09:40.683" v="90" actId="255"/>
          <ac:graphicFrameMkLst>
            <pc:docMk/>
            <pc:sldMk cId="264308174" sldId="396"/>
            <ac:graphicFrameMk id="2" creationId="{9605D1CF-B8D5-18D3-542C-569E49209399}"/>
          </ac:graphicFrameMkLst>
        </pc:graphicFrameChg>
      </pc:sldChg>
      <pc:sldChg chg="modSp mod">
        <pc:chgData name="Brickley, Bridget" userId="1b41c481-6883-426a-bdf6-5d470687ab88" providerId="ADAL" clId="{ADA45000-C779-4747-97D3-FBE8B156C7EE}" dt="2023-07-04T19:09:01.241" v="87" actId="20577"/>
        <pc:sldMkLst>
          <pc:docMk/>
          <pc:sldMk cId="595680559" sldId="397"/>
        </pc:sldMkLst>
        <pc:spChg chg="mod">
          <ac:chgData name="Brickley, Bridget" userId="1b41c481-6883-426a-bdf6-5d470687ab88" providerId="ADAL" clId="{ADA45000-C779-4747-97D3-FBE8B156C7EE}" dt="2023-07-04T19:09:01.241" v="87" actId="20577"/>
          <ac:spMkLst>
            <pc:docMk/>
            <pc:sldMk cId="595680559" sldId="397"/>
            <ac:spMk id="8" creationId="{00000000-0000-0000-0000-000000000000}"/>
          </ac:spMkLst>
        </pc:spChg>
      </pc:sldChg>
      <pc:sldChg chg="modSp mod">
        <pc:chgData name="Brickley, Bridget" userId="1b41c481-6883-426a-bdf6-5d470687ab88" providerId="ADAL" clId="{ADA45000-C779-4747-97D3-FBE8B156C7EE}" dt="2023-07-04T19:05:55.725" v="54" actId="12"/>
        <pc:sldMkLst>
          <pc:docMk/>
          <pc:sldMk cId="244685463" sldId="401"/>
        </pc:sldMkLst>
        <pc:spChg chg="mod">
          <ac:chgData name="Brickley, Bridget" userId="1b41c481-6883-426a-bdf6-5d470687ab88" providerId="ADAL" clId="{ADA45000-C779-4747-97D3-FBE8B156C7EE}" dt="2023-07-04T19:05:55.725" v="54" actId="12"/>
          <ac:spMkLst>
            <pc:docMk/>
            <pc:sldMk cId="244685463" sldId="401"/>
            <ac:spMk id="10" creationId="{27137C79-D959-4A16-A4A0-A1A7E2631030}"/>
          </ac:spMkLst>
        </pc:spChg>
      </pc:sldChg>
      <pc:sldChg chg="addSp delSp modSp add mod ord">
        <pc:chgData name="Brickley, Bridget" userId="1b41c481-6883-426a-bdf6-5d470687ab88" providerId="ADAL" clId="{ADA45000-C779-4747-97D3-FBE8B156C7EE}" dt="2023-07-05T07:57:21.465" v="168" actId="20577"/>
        <pc:sldMkLst>
          <pc:docMk/>
          <pc:sldMk cId="738199813" sldId="403"/>
        </pc:sldMkLst>
        <pc:spChg chg="add del mod">
          <ac:chgData name="Brickley, Bridget" userId="1b41c481-6883-426a-bdf6-5d470687ab88" providerId="ADAL" clId="{ADA45000-C779-4747-97D3-FBE8B156C7EE}" dt="2023-07-05T07:56:55.320" v="163"/>
          <ac:spMkLst>
            <pc:docMk/>
            <pc:sldMk cId="738199813" sldId="403"/>
            <ac:spMk id="2" creationId="{5C7DCB23-5221-D898-DAD8-6BFA9BBF2DD3}"/>
          </ac:spMkLst>
        </pc:spChg>
        <pc:spChg chg="add mod">
          <ac:chgData name="Brickley, Bridget" userId="1b41c481-6883-426a-bdf6-5d470687ab88" providerId="ADAL" clId="{ADA45000-C779-4747-97D3-FBE8B156C7EE}" dt="2023-07-05T07:56:54.076" v="161" actId="1076"/>
          <ac:spMkLst>
            <pc:docMk/>
            <pc:sldMk cId="738199813" sldId="403"/>
            <ac:spMk id="3" creationId="{88E214C7-F8FD-30AC-A185-8979EC85A396}"/>
          </ac:spMkLst>
        </pc:spChg>
        <pc:spChg chg="mod">
          <ac:chgData name="Brickley, Bridget" userId="1b41c481-6883-426a-bdf6-5d470687ab88" providerId="ADAL" clId="{ADA45000-C779-4747-97D3-FBE8B156C7EE}" dt="2023-07-05T07:57:21.465" v="168" actId="20577"/>
          <ac:spMkLst>
            <pc:docMk/>
            <pc:sldMk cId="738199813" sldId="403"/>
            <ac:spMk id="8" creationId="{00000000-0000-0000-0000-000000000000}"/>
          </ac:spMkLst>
        </pc:spChg>
        <pc:spChg chg="mod">
          <ac:chgData name="Brickley, Bridget" userId="1b41c481-6883-426a-bdf6-5d470687ab88" providerId="ADAL" clId="{ADA45000-C779-4747-97D3-FBE8B156C7EE}" dt="2023-07-05T07:52:51.756" v="115" actId="20577"/>
          <ac:spMkLst>
            <pc:docMk/>
            <pc:sldMk cId="738199813" sldId="403"/>
            <ac:spMk id="9" creationId="{00000000-0000-0000-0000-000000000000}"/>
          </ac:spMkLst>
        </pc:spChg>
        <pc:picChg chg="add mod">
          <ac:chgData name="Brickley, Bridget" userId="1b41c481-6883-426a-bdf6-5d470687ab88" providerId="ADAL" clId="{ADA45000-C779-4747-97D3-FBE8B156C7EE}" dt="2023-07-05T07:56:50.388" v="160" actId="1076"/>
          <ac:picMkLst>
            <pc:docMk/>
            <pc:sldMk cId="738199813" sldId="403"/>
            <ac:picMk id="10" creationId="{7CF36093-76C5-2E26-A01B-E2A04ADBB7D7}"/>
          </ac:picMkLst>
        </pc:picChg>
        <pc:picChg chg="add mod">
          <ac:chgData name="Brickley, Bridget" userId="1b41c481-6883-426a-bdf6-5d470687ab88" providerId="ADAL" clId="{ADA45000-C779-4747-97D3-FBE8B156C7EE}" dt="2023-07-05T07:57:07.519" v="165" actId="1076"/>
          <ac:picMkLst>
            <pc:docMk/>
            <pc:sldMk cId="738199813" sldId="403"/>
            <ac:picMk id="11" creationId="{220EE6B1-8330-A1AD-79EF-83480BCD621A}"/>
          </ac:picMkLst>
        </pc:picChg>
        <pc:picChg chg="add mod">
          <ac:chgData name="Brickley, Bridget" userId="1b41c481-6883-426a-bdf6-5d470687ab88" providerId="ADAL" clId="{ADA45000-C779-4747-97D3-FBE8B156C7EE}" dt="2023-07-05T07:53:00.232" v="118" actId="1076"/>
          <ac:picMkLst>
            <pc:docMk/>
            <pc:sldMk cId="738199813" sldId="403"/>
            <ac:picMk id="1026" creationId="{9EF0DAD2-D391-CA62-545D-1D6A5487A897}"/>
          </ac:picMkLst>
        </pc:picChg>
      </pc:sldChg>
      <pc:sldChg chg="modSp new del mod">
        <pc:chgData name="Brickley, Bridget" userId="1b41c481-6883-426a-bdf6-5d470687ab88" providerId="ADAL" clId="{ADA45000-C779-4747-97D3-FBE8B156C7EE}" dt="2023-07-04T19:07:08.780" v="70" actId="2696"/>
        <pc:sldMkLst>
          <pc:docMk/>
          <pc:sldMk cId="2488297080" sldId="403"/>
        </pc:sldMkLst>
        <pc:spChg chg="mod">
          <ac:chgData name="Brickley, Bridget" userId="1b41c481-6883-426a-bdf6-5d470687ab88" providerId="ADAL" clId="{ADA45000-C779-4747-97D3-FBE8B156C7EE}" dt="2023-07-04T19:06:50.448" v="59" actId="20577"/>
          <ac:spMkLst>
            <pc:docMk/>
            <pc:sldMk cId="2488297080" sldId="403"/>
            <ac:spMk id="2" creationId="{002D043D-F1D9-3786-0620-A4024195B5C5}"/>
          </ac:spMkLst>
        </pc:spChg>
        <pc:spChg chg="mod">
          <ac:chgData name="Brickley, Bridget" userId="1b41c481-6883-426a-bdf6-5d470687ab88" providerId="ADAL" clId="{ADA45000-C779-4747-97D3-FBE8B156C7EE}" dt="2023-07-04T19:07:03.661" v="69" actId="5793"/>
          <ac:spMkLst>
            <pc:docMk/>
            <pc:sldMk cId="2488297080" sldId="403"/>
            <ac:spMk id="3" creationId="{EEA4BDF3-9B01-8FFE-5E99-63E242039991}"/>
          </ac:spMkLst>
        </pc:spChg>
      </pc:sld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orpservs\data\udata\U160%20ACS\U418%20Quality%20and%20Safeguarding%20Services\WSAB\Network%20Group\01%20Meetings\2023\2023.07.05%20network%20meeting\Preperation%20and%20papers\SAR%20Data.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orpservs\data\udata\U160%20ACS\U418%20Quality%20and%20Safeguarding%20Services\WSAB\Network%20Group\01%20Meetings\2023\2023.07.05%20network%20meeting\Preperation%20and%20papers\SAR%20Data.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Sheet1!$A$2:$A$13</cx:f>
        <cx:lvl ptCount="12">
          <cx:pt idx="0"> WCC</cx:pt>
          <cx:pt idx="1">Bromsgrove &amp; Redditch Council </cx:pt>
          <cx:pt idx="2">Care UK</cx:pt>
          <cx:pt idx="3">CCG </cx:pt>
          <cx:pt idx="4">MAGGS</cx:pt>
          <cx:pt idx="5">Malvern DC </cx:pt>
          <cx:pt idx="6">St Pauls Hostel </cx:pt>
          <cx:pt idx="7">WCC</cx:pt>
          <cx:pt idx="8">WHCT</cx:pt>
          <cx:pt idx="9">WMP</cx:pt>
          <cx:pt idx="10">Worcester City Council </cx:pt>
          <cx:pt idx="11">Wyre Forest DC </cx:pt>
        </cx:lvl>
      </cx:strDim>
      <cx:numDim type="val">
        <cx:f>Sheet1!$B$2:$B$13</cx:f>
        <cx:lvl ptCount="12" formatCode="General">
          <cx:pt idx="0">2</cx:pt>
          <cx:pt idx="1">1</cx:pt>
          <cx:pt idx="2">1</cx:pt>
          <cx:pt idx="3">3</cx:pt>
          <cx:pt idx="4">1</cx:pt>
          <cx:pt idx="5">5</cx:pt>
          <cx:pt idx="6">1</cx:pt>
          <cx:pt idx="7">15</cx:pt>
          <cx:pt idx="8">2</cx:pt>
          <cx:pt idx="9">20</cx:pt>
          <cx:pt idx="10">2</cx:pt>
          <cx:pt idx="11">2</cx:pt>
        </cx:lvl>
      </cx:numDim>
    </cx:data>
  </cx:chartData>
  <cx:chart>
    <cx:title pos="t" align="ctr" overlay="0">
      <cx:tx>
        <cx:txData>
          <cx:v>Source of Referral</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Source of Referral</a:t>
          </a:r>
        </a:p>
      </cx:txPr>
    </cx:title>
    <cx:plotArea>
      <cx:plotAreaRegion>
        <cx:series layoutId="funnel" uniqueId="{7C6A30BC-AEB2-4B60-BEA0-0BDB75891239}">
          <cx:tx>
            <cx:txData>
              <cx:f>Sheet1!$B$1</cx:f>
              <cx:v/>
            </cx:txData>
          </cx:tx>
          <cx:dataLabels>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600"/>
            </a:pPr>
            <a:endParaRPr lang="en-US" sz="1600" b="0" i="0" u="none" strike="noStrike" baseline="0">
              <a:solidFill>
                <a:prstClr val="black">
                  <a:lumMod val="65000"/>
                  <a:lumOff val="35000"/>
                </a:prstClr>
              </a:solidFill>
              <a:latin typeface="Calibri"/>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Sheet1!$A$18:$A$23</cx:f>
        <cx:lvl ptCount="6">
          <cx:pt idx="0">WCC</cx:pt>
          <cx:pt idx="1">CCG</cx:pt>
          <cx:pt idx="2">District Councils</cx:pt>
          <cx:pt idx="3">ST Pauls</cx:pt>
          <cx:pt idx="4">WHCT</cx:pt>
          <cx:pt idx="5">WMP</cx:pt>
        </cx:lvl>
      </cx:strDim>
      <cx:numDim type="val">
        <cx:f>Sheet1!$B$18:$B$23</cx:f>
        <cx:lvl ptCount="6" formatCode="General">
          <cx:pt idx="0">10</cx:pt>
          <cx:pt idx="1">1</cx:pt>
          <cx:pt idx="2">4</cx:pt>
          <cx:pt idx="3">1</cx:pt>
          <cx:pt idx="4">2</cx:pt>
          <cx:pt idx="5">10</cx:pt>
        </cx:lvl>
      </cx:numDim>
    </cx:data>
  </cx:chartData>
  <cx:chart>
    <cx:title pos="t" align="ctr" overlay="0">
      <cx:tx>
        <cx:txData>
          <cx:v>Referring Agency</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Referring Agency</a:t>
          </a:r>
        </a:p>
      </cx:txPr>
    </cx:title>
    <cx:plotArea>
      <cx:plotAreaRegion>
        <cx:series layoutId="funnel" uniqueId="{445890B3-1127-49E3-989D-DE929609DE99}">
          <cx:tx>
            <cx:txData>
              <cx:f>Sheet1!$B$17</cx:f>
              <cx:v/>
            </cx:txData>
          </cx:tx>
          <cx:dataLabels>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600"/>
            </a:pPr>
            <a:endParaRPr lang="en-US" sz="1600" b="0" i="0" u="none" strike="noStrike" baseline="0">
              <a:solidFill>
                <a:prstClr val="black">
                  <a:lumMod val="65000"/>
                  <a:lumOff val="35000"/>
                </a:prstClr>
              </a:solidFill>
              <a:latin typeface="Calibri"/>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B48B5E-37F1-D64B-A490-F98B4B9D8A5E}" type="doc">
      <dgm:prSet loTypeId="urn:microsoft.com/office/officeart/2005/8/layout/pyramid1" loCatId="" qsTypeId="urn:microsoft.com/office/officeart/2005/8/quickstyle/3d1" qsCatId="3D" csTypeId="urn:microsoft.com/office/officeart/2005/8/colors/accent2_2" csCatId="accent2" phldr="1"/>
      <dgm:spPr/>
    </dgm:pt>
    <dgm:pt modelId="{7CF9D6A2-14EA-D243-8285-7E68D63241F0}">
      <dgm:prSet phldrT="[Text]" custT="1"/>
      <dgm:spPr/>
      <dgm:t>
        <a:bodyPr/>
        <a:lstStyle/>
        <a:p>
          <a:r>
            <a:rPr lang="en-GB" sz="2000" b="1" dirty="0">
              <a:ln/>
              <a:solidFill>
                <a:schemeClr val="bg1"/>
              </a:solidFill>
            </a:rPr>
            <a:t>Vision</a:t>
          </a:r>
          <a:endParaRPr lang="en-GB" sz="2400" b="1" dirty="0">
            <a:ln/>
            <a:solidFill>
              <a:schemeClr val="bg1"/>
            </a:solidFill>
          </a:endParaRPr>
        </a:p>
      </dgm:t>
    </dgm:pt>
    <dgm:pt modelId="{C255988D-595F-9D40-8B25-9A184A50AA0E}" type="parTrans" cxnId="{70DDADEB-0BBD-1C44-B253-9C300A5B2CCD}">
      <dgm:prSet/>
      <dgm:spPr/>
      <dgm:t>
        <a:bodyPr/>
        <a:lstStyle/>
        <a:p>
          <a:endParaRPr lang="en-GB">
            <a:ln>
              <a:solidFill>
                <a:schemeClr val="accent1"/>
              </a:solidFill>
            </a:ln>
            <a:solidFill>
              <a:schemeClr val="bg1"/>
            </a:solidFill>
          </a:endParaRPr>
        </a:p>
      </dgm:t>
    </dgm:pt>
    <dgm:pt modelId="{CA52EAAC-DF56-E24A-9BC9-8D640BE6D7AE}" type="sibTrans" cxnId="{70DDADEB-0BBD-1C44-B253-9C300A5B2CCD}">
      <dgm:prSet/>
      <dgm:spPr/>
      <dgm:t>
        <a:bodyPr/>
        <a:lstStyle/>
        <a:p>
          <a:endParaRPr lang="en-GB">
            <a:ln>
              <a:solidFill>
                <a:schemeClr val="accent1"/>
              </a:solidFill>
            </a:ln>
            <a:solidFill>
              <a:schemeClr val="bg1"/>
            </a:solidFill>
          </a:endParaRPr>
        </a:p>
      </dgm:t>
    </dgm:pt>
    <dgm:pt modelId="{3D49DD85-54D0-6447-BC69-D9E11E731F75}">
      <dgm:prSet phldrT="[Text]" custT="1"/>
      <dgm:spPr/>
      <dgm:t>
        <a:bodyPr anchor="t" anchorCtr="0"/>
        <a:lstStyle/>
        <a:p>
          <a:r>
            <a:rPr lang="en-GB" sz="2800" b="1" dirty="0">
              <a:ln/>
              <a:solidFill>
                <a:schemeClr val="bg1"/>
              </a:solidFill>
            </a:rPr>
            <a:t>Mission</a:t>
          </a:r>
        </a:p>
      </dgm:t>
    </dgm:pt>
    <dgm:pt modelId="{F3418407-39EF-B74C-9259-10FEC85229A1}" type="parTrans" cxnId="{A2444985-0C68-DF44-8E74-BB9E0C5DE648}">
      <dgm:prSet/>
      <dgm:spPr/>
      <dgm:t>
        <a:bodyPr/>
        <a:lstStyle/>
        <a:p>
          <a:endParaRPr lang="en-GB">
            <a:ln>
              <a:solidFill>
                <a:schemeClr val="accent1"/>
              </a:solidFill>
            </a:ln>
            <a:solidFill>
              <a:schemeClr val="bg1"/>
            </a:solidFill>
          </a:endParaRPr>
        </a:p>
      </dgm:t>
    </dgm:pt>
    <dgm:pt modelId="{52B492B8-7F9E-0F46-8063-BA9FEAEB77C7}" type="sibTrans" cxnId="{A2444985-0C68-DF44-8E74-BB9E0C5DE648}">
      <dgm:prSet/>
      <dgm:spPr/>
      <dgm:t>
        <a:bodyPr/>
        <a:lstStyle/>
        <a:p>
          <a:endParaRPr lang="en-GB">
            <a:ln>
              <a:solidFill>
                <a:schemeClr val="accent1"/>
              </a:solidFill>
            </a:ln>
            <a:solidFill>
              <a:schemeClr val="bg1"/>
            </a:solidFill>
          </a:endParaRPr>
        </a:p>
      </dgm:t>
    </dgm:pt>
    <dgm:pt modelId="{C309BB2D-8487-CA47-A463-297A62D90889}">
      <dgm:prSet phldrT="[Text]" custT="1"/>
      <dgm:spPr/>
      <dgm:t>
        <a:bodyPr anchor="t" anchorCtr="0"/>
        <a:lstStyle/>
        <a:p>
          <a:r>
            <a:rPr lang="en-GB" sz="2800" b="1" dirty="0">
              <a:ln/>
              <a:solidFill>
                <a:schemeClr val="bg1"/>
              </a:solidFill>
            </a:rPr>
            <a:t>Objectives</a:t>
          </a:r>
        </a:p>
      </dgm:t>
    </dgm:pt>
    <dgm:pt modelId="{B4AAABD9-D76D-AD44-9E5C-D22130493E3D}" type="parTrans" cxnId="{7369010B-BD52-694B-B33D-6E159C5CCFCA}">
      <dgm:prSet/>
      <dgm:spPr/>
      <dgm:t>
        <a:bodyPr/>
        <a:lstStyle/>
        <a:p>
          <a:endParaRPr lang="en-GB">
            <a:ln>
              <a:solidFill>
                <a:schemeClr val="accent1"/>
              </a:solidFill>
            </a:ln>
            <a:solidFill>
              <a:schemeClr val="bg1"/>
            </a:solidFill>
          </a:endParaRPr>
        </a:p>
      </dgm:t>
    </dgm:pt>
    <dgm:pt modelId="{098E6B5B-0344-AD4E-A1EF-4893AD321185}" type="sibTrans" cxnId="{7369010B-BD52-694B-B33D-6E159C5CCFCA}">
      <dgm:prSet/>
      <dgm:spPr/>
      <dgm:t>
        <a:bodyPr/>
        <a:lstStyle/>
        <a:p>
          <a:endParaRPr lang="en-GB">
            <a:ln>
              <a:solidFill>
                <a:schemeClr val="accent1"/>
              </a:solidFill>
            </a:ln>
            <a:solidFill>
              <a:schemeClr val="bg1"/>
            </a:solidFill>
          </a:endParaRPr>
        </a:p>
      </dgm:t>
    </dgm:pt>
    <dgm:pt modelId="{DBA04B33-CBC8-AE41-844C-48D5CD6B1024}">
      <dgm:prSet custT="1"/>
      <dgm:spPr/>
      <dgm:t>
        <a:bodyPr anchor="t" anchorCtr="0"/>
        <a:lstStyle/>
        <a:p>
          <a:r>
            <a:rPr lang="en-GB" sz="3200" b="1" dirty="0">
              <a:ln/>
              <a:solidFill>
                <a:schemeClr val="bg1"/>
              </a:solidFill>
            </a:rPr>
            <a:t>Strategy</a:t>
          </a:r>
        </a:p>
      </dgm:t>
    </dgm:pt>
    <dgm:pt modelId="{EFB56440-608D-8A44-B570-6B381F0E9179}" type="parTrans" cxnId="{D2385573-EE23-A74F-A2E2-010B67B95BD4}">
      <dgm:prSet/>
      <dgm:spPr/>
      <dgm:t>
        <a:bodyPr/>
        <a:lstStyle/>
        <a:p>
          <a:endParaRPr lang="en-GB">
            <a:ln>
              <a:solidFill>
                <a:schemeClr val="accent1"/>
              </a:solidFill>
            </a:ln>
            <a:solidFill>
              <a:schemeClr val="bg1"/>
            </a:solidFill>
          </a:endParaRPr>
        </a:p>
      </dgm:t>
    </dgm:pt>
    <dgm:pt modelId="{960C1DC1-2C6F-5C4F-BF7D-2CD9740A30F6}" type="sibTrans" cxnId="{D2385573-EE23-A74F-A2E2-010B67B95BD4}">
      <dgm:prSet/>
      <dgm:spPr/>
      <dgm:t>
        <a:bodyPr/>
        <a:lstStyle/>
        <a:p>
          <a:endParaRPr lang="en-GB">
            <a:ln>
              <a:solidFill>
                <a:schemeClr val="accent1"/>
              </a:solidFill>
            </a:ln>
            <a:solidFill>
              <a:schemeClr val="bg1"/>
            </a:solidFill>
          </a:endParaRPr>
        </a:p>
      </dgm:t>
    </dgm:pt>
    <dgm:pt modelId="{5FA0078C-BD7A-6148-B210-DB877C9BC9C3}">
      <dgm:prSet custT="1"/>
      <dgm:spPr/>
      <dgm:t>
        <a:bodyPr anchor="t" anchorCtr="0"/>
        <a:lstStyle/>
        <a:p>
          <a:r>
            <a:rPr lang="en-GB" sz="3200" b="1" dirty="0">
              <a:ln/>
              <a:solidFill>
                <a:schemeClr val="bg1"/>
              </a:solidFill>
            </a:rPr>
            <a:t>Approach</a:t>
          </a:r>
        </a:p>
      </dgm:t>
    </dgm:pt>
    <dgm:pt modelId="{E05DB786-8894-ED4F-95C1-DB24AC4AF348}" type="parTrans" cxnId="{70004858-ECB2-454A-AB69-E5A4B140B0A3}">
      <dgm:prSet/>
      <dgm:spPr/>
      <dgm:t>
        <a:bodyPr/>
        <a:lstStyle/>
        <a:p>
          <a:endParaRPr lang="en-GB">
            <a:ln>
              <a:solidFill>
                <a:schemeClr val="accent1"/>
              </a:solidFill>
            </a:ln>
            <a:solidFill>
              <a:schemeClr val="bg1"/>
            </a:solidFill>
          </a:endParaRPr>
        </a:p>
      </dgm:t>
    </dgm:pt>
    <dgm:pt modelId="{ED3539BC-1830-9C44-8ABF-E23C29AADB4D}" type="sibTrans" cxnId="{70004858-ECB2-454A-AB69-E5A4B140B0A3}">
      <dgm:prSet/>
      <dgm:spPr/>
      <dgm:t>
        <a:bodyPr/>
        <a:lstStyle/>
        <a:p>
          <a:endParaRPr lang="en-GB">
            <a:ln>
              <a:solidFill>
                <a:schemeClr val="accent1"/>
              </a:solidFill>
            </a:ln>
            <a:solidFill>
              <a:schemeClr val="bg1"/>
            </a:solidFill>
          </a:endParaRPr>
        </a:p>
      </dgm:t>
    </dgm:pt>
    <dgm:pt modelId="{D096C941-4A3D-F348-8962-865AE5FE6E8E}" type="pres">
      <dgm:prSet presAssocID="{B6B48B5E-37F1-D64B-A490-F98B4B9D8A5E}" presName="Name0" presStyleCnt="0">
        <dgm:presLayoutVars>
          <dgm:dir/>
          <dgm:animLvl val="lvl"/>
          <dgm:resizeHandles val="exact"/>
        </dgm:presLayoutVars>
      </dgm:prSet>
      <dgm:spPr/>
    </dgm:pt>
    <dgm:pt modelId="{711656EA-07D2-5142-B011-535CB1D16C88}" type="pres">
      <dgm:prSet presAssocID="{7CF9D6A2-14EA-D243-8285-7E68D63241F0}" presName="Name8" presStyleCnt="0"/>
      <dgm:spPr/>
    </dgm:pt>
    <dgm:pt modelId="{C2060A2E-CBCE-1244-B65D-970CF14B01FD}" type="pres">
      <dgm:prSet presAssocID="{7CF9D6A2-14EA-D243-8285-7E68D63241F0}" presName="level" presStyleLbl="node1" presStyleIdx="0" presStyleCnt="5">
        <dgm:presLayoutVars>
          <dgm:chMax val="1"/>
          <dgm:bulletEnabled val="1"/>
        </dgm:presLayoutVars>
      </dgm:prSet>
      <dgm:spPr/>
    </dgm:pt>
    <dgm:pt modelId="{271DA0FF-AA20-814B-AC61-BEE5C7FA0501}" type="pres">
      <dgm:prSet presAssocID="{7CF9D6A2-14EA-D243-8285-7E68D63241F0}" presName="levelTx" presStyleLbl="revTx" presStyleIdx="0" presStyleCnt="0">
        <dgm:presLayoutVars>
          <dgm:chMax val="1"/>
          <dgm:bulletEnabled val="1"/>
        </dgm:presLayoutVars>
      </dgm:prSet>
      <dgm:spPr/>
    </dgm:pt>
    <dgm:pt modelId="{5E9185E0-B518-A343-8A16-8D36014C364C}" type="pres">
      <dgm:prSet presAssocID="{3D49DD85-54D0-6447-BC69-D9E11E731F75}" presName="Name8" presStyleCnt="0"/>
      <dgm:spPr/>
    </dgm:pt>
    <dgm:pt modelId="{EC2A729F-3AE2-964D-9D2F-6280A3539F60}" type="pres">
      <dgm:prSet presAssocID="{3D49DD85-54D0-6447-BC69-D9E11E731F75}" presName="level" presStyleLbl="node1" presStyleIdx="1" presStyleCnt="5">
        <dgm:presLayoutVars>
          <dgm:chMax val="1"/>
          <dgm:bulletEnabled val="1"/>
        </dgm:presLayoutVars>
      </dgm:prSet>
      <dgm:spPr/>
    </dgm:pt>
    <dgm:pt modelId="{6688251B-1E36-764B-8CB2-FB3EC54A7ED0}" type="pres">
      <dgm:prSet presAssocID="{3D49DD85-54D0-6447-BC69-D9E11E731F75}" presName="levelTx" presStyleLbl="revTx" presStyleIdx="0" presStyleCnt="0">
        <dgm:presLayoutVars>
          <dgm:chMax val="1"/>
          <dgm:bulletEnabled val="1"/>
        </dgm:presLayoutVars>
      </dgm:prSet>
      <dgm:spPr/>
    </dgm:pt>
    <dgm:pt modelId="{D0BF0107-BB1F-A24E-A10F-200F497775F6}" type="pres">
      <dgm:prSet presAssocID="{C309BB2D-8487-CA47-A463-297A62D90889}" presName="Name8" presStyleCnt="0"/>
      <dgm:spPr/>
    </dgm:pt>
    <dgm:pt modelId="{33E33BC7-36C9-1642-BE51-198E4A95DEC3}" type="pres">
      <dgm:prSet presAssocID="{C309BB2D-8487-CA47-A463-297A62D90889}" presName="level" presStyleLbl="node1" presStyleIdx="2" presStyleCnt="5">
        <dgm:presLayoutVars>
          <dgm:chMax val="1"/>
          <dgm:bulletEnabled val="1"/>
        </dgm:presLayoutVars>
      </dgm:prSet>
      <dgm:spPr/>
    </dgm:pt>
    <dgm:pt modelId="{342B21BB-9709-7548-90E0-6AB84FB66F7A}" type="pres">
      <dgm:prSet presAssocID="{C309BB2D-8487-CA47-A463-297A62D90889}" presName="levelTx" presStyleLbl="revTx" presStyleIdx="0" presStyleCnt="0">
        <dgm:presLayoutVars>
          <dgm:chMax val="1"/>
          <dgm:bulletEnabled val="1"/>
        </dgm:presLayoutVars>
      </dgm:prSet>
      <dgm:spPr/>
    </dgm:pt>
    <dgm:pt modelId="{16CCA944-4000-A544-9275-FF445F82E9E8}" type="pres">
      <dgm:prSet presAssocID="{DBA04B33-CBC8-AE41-844C-48D5CD6B1024}" presName="Name8" presStyleCnt="0"/>
      <dgm:spPr/>
    </dgm:pt>
    <dgm:pt modelId="{BF8F1229-E3A9-3C40-AED7-92A0D311735F}" type="pres">
      <dgm:prSet presAssocID="{DBA04B33-CBC8-AE41-844C-48D5CD6B1024}" presName="level" presStyleLbl="node1" presStyleIdx="3" presStyleCnt="5">
        <dgm:presLayoutVars>
          <dgm:chMax val="1"/>
          <dgm:bulletEnabled val="1"/>
        </dgm:presLayoutVars>
      </dgm:prSet>
      <dgm:spPr/>
    </dgm:pt>
    <dgm:pt modelId="{115F57F3-EB36-B945-8094-50368ECD2DD3}" type="pres">
      <dgm:prSet presAssocID="{DBA04B33-CBC8-AE41-844C-48D5CD6B1024}" presName="levelTx" presStyleLbl="revTx" presStyleIdx="0" presStyleCnt="0">
        <dgm:presLayoutVars>
          <dgm:chMax val="1"/>
          <dgm:bulletEnabled val="1"/>
        </dgm:presLayoutVars>
      </dgm:prSet>
      <dgm:spPr/>
    </dgm:pt>
    <dgm:pt modelId="{5925C88F-2967-284F-8251-90C7B8ADB873}" type="pres">
      <dgm:prSet presAssocID="{5FA0078C-BD7A-6148-B210-DB877C9BC9C3}" presName="Name8" presStyleCnt="0"/>
      <dgm:spPr/>
    </dgm:pt>
    <dgm:pt modelId="{828EC4FA-FFF5-2A42-89D7-9F3190C6475B}" type="pres">
      <dgm:prSet presAssocID="{5FA0078C-BD7A-6148-B210-DB877C9BC9C3}" presName="level" presStyleLbl="node1" presStyleIdx="4" presStyleCnt="5">
        <dgm:presLayoutVars>
          <dgm:chMax val="1"/>
          <dgm:bulletEnabled val="1"/>
        </dgm:presLayoutVars>
      </dgm:prSet>
      <dgm:spPr/>
    </dgm:pt>
    <dgm:pt modelId="{B69E85B2-D58B-DD47-BA42-A551B799E45D}" type="pres">
      <dgm:prSet presAssocID="{5FA0078C-BD7A-6148-B210-DB877C9BC9C3}" presName="levelTx" presStyleLbl="revTx" presStyleIdx="0" presStyleCnt="0">
        <dgm:presLayoutVars>
          <dgm:chMax val="1"/>
          <dgm:bulletEnabled val="1"/>
        </dgm:presLayoutVars>
      </dgm:prSet>
      <dgm:spPr/>
    </dgm:pt>
  </dgm:ptLst>
  <dgm:cxnLst>
    <dgm:cxn modelId="{E78EAD07-F4C0-AE45-B7AF-2E2B2C670696}" type="presOf" srcId="{DBA04B33-CBC8-AE41-844C-48D5CD6B1024}" destId="{115F57F3-EB36-B945-8094-50368ECD2DD3}" srcOrd="1" destOrd="0" presId="urn:microsoft.com/office/officeart/2005/8/layout/pyramid1"/>
    <dgm:cxn modelId="{7369010B-BD52-694B-B33D-6E159C5CCFCA}" srcId="{B6B48B5E-37F1-D64B-A490-F98B4B9D8A5E}" destId="{C309BB2D-8487-CA47-A463-297A62D90889}" srcOrd="2" destOrd="0" parTransId="{B4AAABD9-D76D-AD44-9E5C-D22130493E3D}" sibTransId="{098E6B5B-0344-AD4E-A1EF-4893AD321185}"/>
    <dgm:cxn modelId="{984E9B1D-B702-784A-A0DC-4EE5A37D0E34}" type="presOf" srcId="{3D49DD85-54D0-6447-BC69-D9E11E731F75}" destId="{EC2A729F-3AE2-964D-9D2F-6280A3539F60}" srcOrd="0" destOrd="0" presId="urn:microsoft.com/office/officeart/2005/8/layout/pyramid1"/>
    <dgm:cxn modelId="{C4C3471E-C2E2-C143-BD74-90167D38EB56}" type="presOf" srcId="{B6B48B5E-37F1-D64B-A490-F98B4B9D8A5E}" destId="{D096C941-4A3D-F348-8962-865AE5FE6E8E}" srcOrd="0" destOrd="0" presId="urn:microsoft.com/office/officeart/2005/8/layout/pyramid1"/>
    <dgm:cxn modelId="{AE161A23-6FB7-F24C-93EC-384E9F6F60D2}" type="presOf" srcId="{C309BB2D-8487-CA47-A463-297A62D90889}" destId="{342B21BB-9709-7548-90E0-6AB84FB66F7A}" srcOrd="1" destOrd="0" presId="urn:microsoft.com/office/officeart/2005/8/layout/pyramid1"/>
    <dgm:cxn modelId="{F7B1C03F-264C-464B-A88A-D85F25999897}" type="presOf" srcId="{7CF9D6A2-14EA-D243-8285-7E68D63241F0}" destId="{271DA0FF-AA20-814B-AC61-BEE5C7FA0501}" srcOrd="1" destOrd="0" presId="urn:microsoft.com/office/officeart/2005/8/layout/pyramid1"/>
    <dgm:cxn modelId="{5C110F60-F32B-0647-89BB-80E3B29BCE22}" type="presOf" srcId="{5FA0078C-BD7A-6148-B210-DB877C9BC9C3}" destId="{B69E85B2-D58B-DD47-BA42-A551B799E45D}" srcOrd="1" destOrd="0" presId="urn:microsoft.com/office/officeart/2005/8/layout/pyramid1"/>
    <dgm:cxn modelId="{EEC6E169-8B8A-5A47-BCA4-FCC24A8FCBA4}" type="presOf" srcId="{7CF9D6A2-14EA-D243-8285-7E68D63241F0}" destId="{C2060A2E-CBCE-1244-B65D-970CF14B01FD}" srcOrd="0" destOrd="0" presId="urn:microsoft.com/office/officeart/2005/8/layout/pyramid1"/>
    <dgm:cxn modelId="{D2385573-EE23-A74F-A2E2-010B67B95BD4}" srcId="{B6B48B5E-37F1-D64B-A490-F98B4B9D8A5E}" destId="{DBA04B33-CBC8-AE41-844C-48D5CD6B1024}" srcOrd="3" destOrd="0" parTransId="{EFB56440-608D-8A44-B570-6B381F0E9179}" sibTransId="{960C1DC1-2C6F-5C4F-BF7D-2CD9740A30F6}"/>
    <dgm:cxn modelId="{70004858-ECB2-454A-AB69-E5A4B140B0A3}" srcId="{B6B48B5E-37F1-D64B-A490-F98B4B9D8A5E}" destId="{5FA0078C-BD7A-6148-B210-DB877C9BC9C3}" srcOrd="4" destOrd="0" parTransId="{E05DB786-8894-ED4F-95C1-DB24AC4AF348}" sibTransId="{ED3539BC-1830-9C44-8ABF-E23C29AADB4D}"/>
    <dgm:cxn modelId="{A2444985-0C68-DF44-8E74-BB9E0C5DE648}" srcId="{B6B48B5E-37F1-D64B-A490-F98B4B9D8A5E}" destId="{3D49DD85-54D0-6447-BC69-D9E11E731F75}" srcOrd="1" destOrd="0" parTransId="{F3418407-39EF-B74C-9259-10FEC85229A1}" sibTransId="{52B492B8-7F9E-0F46-8063-BA9FEAEB77C7}"/>
    <dgm:cxn modelId="{798D6C9B-5B8B-9749-B0DE-1836BFFF66E1}" type="presOf" srcId="{3D49DD85-54D0-6447-BC69-D9E11E731F75}" destId="{6688251B-1E36-764B-8CB2-FB3EC54A7ED0}" srcOrd="1" destOrd="0" presId="urn:microsoft.com/office/officeart/2005/8/layout/pyramid1"/>
    <dgm:cxn modelId="{F2E3A6D0-12BE-814A-8876-1E38533D685A}" type="presOf" srcId="{DBA04B33-CBC8-AE41-844C-48D5CD6B1024}" destId="{BF8F1229-E3A9-3C40-AED7-92A0D311735F}" srcOrd="0" destOrd="0" presId="urn:microsoft.com/office/officeart/2005/8/layout/pyramid1"/>
    <dgm:cxn modelId="{D79D98E7-75FF-094A-9044-F16F250E1263}" type="presOf" srcId="{C309BB2D-8487-CA47-A463-297A62D90889}" destId="{33E33BC7-36C9-1642-BE51-198E4A95DEC3}" srcOrd="0" destOrd="0" presId="urn:microsoft.com/office/officeart/2005/8/layout/pyramid1"/>
    <dgm:cxn modelId="{70DDADEB-0BBD-1C44-B253-9C300A5B2CCD}" srcId="{B6B48B5E-37F1-D64B-A490-F98B4B9D8A5E}" destId="{7CF9D6A2-14EA-D243-8285-7E68D63241F0}" srcOrd="0" destOrd="0" parTransId="{C255988D-595F-9D40-8B25-9A184A50AA0E}" sibTransId="{CA52EAAC-DF56-E24A-9BC9-8D640BE6D7AE}"/>
    <dgm:cxn modelId="{8FD18EF5-F00D-444E-9F66-97118E1C3664}" type="presOf" srcId="{5FA0078C-BD7A-6148-B210-DB877C9BC9C3}" destId="{828EC4FA-FFF5-2A42-89D7-9F3190C6475B}" srcOrd="0" destOrd="0" presId="urn:microsoft.com/office/officeart/2005/8/layout/pyramid1"/>
    <dgm:cxn modelId="{0B544692-E5AE-B645-AABD-43467622A1BC}" type="presParOf" srcId="{D096C941-4A3D-F348-8962-865AE5FE6E8E}" destId="{711656EA-07D2-5142-B011-535CB1D16C88}" srcOrd="0" destOrd="0" presId="urn:microsoft.com/office/officeart/2005/8/layout/pyramid1"/>
    <dgm:cxn modelId="{3B9968C8-D718-C040-BB6C-C6B6206A6AAB}" type="presParOf" srcId="{711656EA-07D2-5142-B011-535CB1D16C88}" destId="{C2060A2E-CBCE-1244-B65D-970CF14B01FD}" srcOrd="0" destOrd="0" presId="urn:microsoft.com/office/officeart/2005/8/layout/pyramid1"/>
    <dgm:cxn modelId="{8A30C5C6-32A1-2A42-8E1F-76235E69330D}" type="presParOf" srcId="{711656EA-07D2-5142-B011-535CB1D16C88}" destId="{271DA0FF-AA20-814B-AC61-BEE5C7FA0501}" srcOrd="1" destOrd="0" presId="urn:microsoft.com/office/officeart/2005/8/layout/pyramid1"/>
    <dgm:cxn modelId="{8AFAF7B3-3C83-C848-A5A2-48E4D8C56DD1}" type="presParOf" srcId="{D096C941-4A3D-F348-8962-865AE5FE6E8E}" destId="{5E9185E0-B518-A343-8A16-8D36014C364C}" srcOrd="1" destOrd="0" presId="urn:microsoft.com/office/officeart/2005/8/layout/pyramid1"/>
    <dgm:cxn modelId="{D7A59244-CDFE-B14A-A09C-8A01FA39204D}" type="presParOf" srcId="{5E9185E0-B518-A343-8A16-8D36014C364C}" destId="{EC2A729F-3AE2-964D-9D2F-6280A3539F60}" srcOrd="0" destOrd="0" presId="urn:microsoft.com/office/officeart/2005/8/layout/pyramid1"/>
    <dgm:cxn modelId="{3A729F52-1A54-9344-8AAF-C1767B60E68B}" type="presParOf" srcId="{5E9185E0-B518-A343-8A16-8D36014C364C}" destId="{6688251B-1E36-764B-8CB2-FB3EC54A7ED0}" srcOrd="1" destOrd="0" presId="urn:microsoft.com/office/officeart/2005/8/layout/pyramid1"/>
    <dgm:cxn modelId="{C18C21FF-49F2-D34F-843D-B80FD2467C96}" type="presParOf" srcId="{D096C941-4A3D-F348-8962-865AE5FE6E8E}" destId="{D0BF0107-BB1F-A24E-A10F-200F497775F6}" srcOrd="2" destOrd="0" presId="urn:microsoft.com/office/officeart/2005/8/layout/pyramid1"/>
    <dgm:cxn modelId="{77655E06-539E-CD4B-AD13-36570BC3C0E1}" type="presParOf" srcId="{D0BF0107-BB1F-A24E-A10F-200F497775F6}" destId="{33E33BC7-36C9-1642-BE51-198E4A95DEC3}" srcOrd="0" destOrd="0" presId="urn:microsoft.com/office/officeart/2005/8/layout/pyramid1"/>
    <dgm:cxn modelId="{4815D29A-3F78-CC4F-B520-4E1A4D68BC3D}" type="presParOf" srcId="{D0BF0107-BB1F-A24E-A10F-200F497775F6}" destId="{342B21BB-9709-7548-90E0-6AB84FB66F7A}" srcOrd="1" destOrd="0" presId="urn:microsoft.com/office/officeart/2005/8/layout/pyramid1"/>
    <dgm:cxn modelId="{005C3073-B78D-C84F-8062-4434B4FEA1F8}" type="presParOf" srcId="{D096C941-4A3D-F348-8962-865AE5FE6E8E}" destId="{16CCA944-4000-A544-9275-FF445F82E9E8}" srcOrd="3" destOrd="0" presId="urn:microsoft.com/office/officeart/2005/8/layout/pyramid1"/>
    <dgm:cxn modelId="{3623D016-F118-2842-95F2-BB4955F314B6}" type="presParOf" srcId="{16CCA944-4000-A544-9275-FF445F82E9E8}" destId="{BF8F1229-E3A9-3C40-AED7-92A0D311735F}" srcOrd="0" destOrd="0" presId="urn:microsoft.com/office/officeart/2005/8/layout/pyramid1"/>
    <dgm:cxn modelId="{FD657CDB-4714-D24D-B8B2-29A3A351F4EA}" type="presParOf" srcId="{16CCA944-4000-A544-9275-FF445F82E9E8}" destId="{115F57F3-EB36-B945-8094-50368ECD2DD3}" srcOrd="1" destOrd="0" presId="urn:microsoft.com/office/officeart/2005/8/layout/pyramid1"/>
    <dgm:cxn modelId="{CC871D65-6F26-BF46-A771-34708CBE73D9}" type="presParOf" srcId="{D096C941-4A3D-F348-8962-865AE5FE6E8E}" destId="{5925C88F-2967-284F-8251-90C7B8ADB873}" srcOrd="4" destOrd="0" presId="urn:microsoft.com/office/officeart/2005/8/layout/pyramid1"/>
    <dgm:cxn modelId="{4BAED5B2-EAA4-0945-BD94-8E51F295BA5B}" type="presParOf" srcId="{5925C88F-2967-284F-8251-90C7B8ADB873}" destId="{828EC4FA-FFF5-2A42-89D7-9F3190C6475B}" srcOrd="0" destOrd="0" presId="urn:microsoft.com/office/officeart/2005/8/layout/pyramid1"/>
    <dgm:cxn modelId="{E7D90809-607B-464D-B606-55EC478A354D}" type="presParOf" srcId="{5925C88F-2967-284F-8251-90C7B8ADB873}" destId="{B69E85B2-D58B-DD47-BA42-A551B799E45D}" srcOrd="1" destOrd="0" presId="urn:microsoft.com/office/officeart/2005/8/layout/pyramid1"/>
  </dgm:cxnLst>
  <dgm:bg>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4F1DEA-5CBE-7E42-9220-4F55BE423E48}" type="doc">
      <dgm:prSet loTypeId="urn:microsoft.com/office/officeart/2005/8/layout/matrix3" loCatId="" qsTypeId="urn:microsoft.com/office/officeart/2005/8/quickstyle/3d1" qsCatId="3D" csTypeId="urn:microsoft.com/office/officeart/2005/8/colors/accent1_2" csCatId="accent1" phldr="1"/>
      <dgm:spPr/>
      <dgm:t>
        <a:bodyPr/>
        <a:lstStyle/>
        <a:p>
          <a:endParaRPr lang="en-GB"/>
        </a:p>
      </dgm:t>
    </dgm:pt>
    <dgm:pt modelId="{679A4F38-E1FC-874D-91BE-0A9027E8FC2F}">
      <dgm:prSet phldrT="[Text]"/>
      <dgm:spPr>
        <a:solidFill>
          <a:schemeClr val="accent2">
            <a:lumMod val="75000"/>
          </a:schemeClr>
        </a:solidFill>
      </dgm:spPr>
      <dgm:t>
        <a:bodyPr/>
        <a:lstStyle/>
        <a:p>
          <a:r>
            <a:rPr lang="en-GB" dirty="0">
              <a:solidFill>
                <a:schemeClr val="lt1"/>
              </a:solidFill>
            </a:rPr>
            <a:t>Prepare</a:t>
          </a:r>
        </a:p>
      </dgm:t>
    </dgm:pt>
    <dgm:pt modelId="{DAB6352E-29E0-6448-B954-FFF82B9A1338}" type="parTrans" cxnId="{B4A78138-9999-FA45-93B5-4ABF8F60A05D}">
      <dgm:prSet/>
      <dgm:spPr/>
      <dgm:t>
        <a:bodyPr/>
        <a:lstStyle/>
        <a:p>
          <a:endParaRPr lang="en-GB">
            <a:solidFill>
              <a:sysClr val="windowText" lastClr="000000"/>
            </a:solidFill>
          </a:endParaRPr>
        </a:p>
      </dgm:t>
    </dgm:pt>
    <dgm:pt modelId="{7D8075CA-009A-844B-87C7-30C9650379E1}" type="sibTrans" cxnId="{B4A78138-9999-FA45-93B5-4ABF8F60A05D}">
      <dgm:prSet/>
      <dgm:spPr/>
      <dgm:t>
        <a:bodyPr/>
        <a:lstStyle/>
        <a:p>
          <a:endParaRPr lang="en-GB">
            <a:solidFill>
              <a:sysClr val="windowText" lastClr="000000"/>
            </a:solidFill>
          </a:endParaRPr>
        </a:p>
      </dgm:t>
    </dgm:pt>
    <dgm:pt modelId="{0C03FE97-ADF1-684F-B133-28D801805484}">
      <dgm:prSet phldrT="[Text]"/>
      <dgm:spPr>
        <a:solidFill>
          <a:schemeClr val="accent2">
            <a:lumMod val="75000"/>
          </a:schemeClr>
        </a:solidFill>
      </dgm:spPr>
      <dgm:t>
        <a:bodyPr/>
        <a:lstStyle/>
        <a:p>
          <a:r>
            <a:rPr lang="en-GB">
              <a:solidFill>
                <a:schemeClr val="lt1"/>
              </a:solidFill>
            </a:rPr>
            <a:t>Prevent</a:t>
          </a:r>
        </a:p>
      </dgm:t>
    </dgm:pt>
    <dgm:pt modelId="{4D76592D-59A1-104B-A34F-890E491B0748}" type="parTrans" cxnId="{DDA65626-98BB-8E40-BC90-2B0818B06D1B}">
      <dgm:prSet/>
      <dgm:spPr/>
      <dgm:t>
        <a:bodyPr/>
        <a:lstStyle/>
        <a:p>
          <a:endParaRPr lang="en-GB">
            <a:solidFill>
              <a:sysClr val="windowText" lastClr="000000"/>
            </a:solidFill>
          </a:endParaRPr>
        </a:p>
      </dgm:t>
    </dgm:pt>
    <dgm:pt modelId="{6BBEECD8-F70E-B444-AA71-55B4C17F794E}" type="sibTrans" cxnId="{DDA65626-98BB-8E40-BC90-2B0818B06D1B}">
      <dgm:prSet/>
      <dgm:spPr/>
      <dgm:t>
        <a:bodyPr/>
        <a:lstStyle/>
        <a:p>
          <a:endParaRPr lang="en-GB">
            <a:solidFill>
              <a:sysClr val="windowText" lastClr="000000"/>
            </a:solidFill>
          </a:endParaRPr>
        </a:p>
      </dgm:t>
    </dgm:pt>
    <dgm:pt modelId="{8DA84F2F-9975-4548-86A9-37DC7B3AE14F}">
      <dgm:prSet phldrT="[Text]"/>
      <dgm:spPr>
        <a:solidFill>
          <a:schemeClr val="accent2">
            <a:lumMod val="75000"/>
          </a:schemeClr>
        </a:solidFill>
      </dgm:spPr>
      <dgm:t>
        <a:bodyPr/>
        <a:lstStyle/>
        <a:p>
          <a:r>
            <a:rPr lang="en-GB">
              <a:solidFill>
                <a:schemeClr val="lt1"/>
              </a:solidFill>
            </a:rPr>
            <a:t>Pursue</a:t>
          </a:r>
        </a:p>
      </dgm:t>
    </dgm:pt>
    <dgm:pt modelId="{99D9711F-2B4A-E246-9443-388C9728EF5D}" type="parTrans" cxnId="{D7773EFE-CF88-0E48-8D28-076735AC082D}">
      <dgm:prSet/>
      <dgm:spPr/>
      <dgm:t>
        <a:bodyPr/>
        <a:lstStyle/>
        <a:p>
          <a:endParaRPr lang="en-GB">
            <a:solidFill>
              <a:sysClr val="windowText" lastClr="000000"/>
            </a:solidFill>
          </a:endParaRPr>
        </a:p>
      </dgm:t>
    </dgm:pt>
    <dgm:pt modelId="{BF995D2C-8310-C546-8511-9BBE2C116F22}" type="sibTrans" cxnId="{D7773EFE-CF88-0E48-8D28-076735AC082D}">
      <dgm:prSet/>
      <dgm:spPr/>
      <dgm:t>
        <a:bodyPr/>
        <a:lstStyle/>
        <a:p>
          <a:endParaRPr lang="en-GB">
            <a:solidFill>
              <a:sysClr val="windowText" lastClr="000000"/>
            </a:solidFill>
          </a:endParaRPr>
        </a:p>
      </dgm:t>
    </dgm:pt>
    <dgm:pt modelId="{1D6F3956-F548-A446-AB8B-56A1B96ABF1F}">
      <dgm:prSet phldrT="[Text]"/>
      <dgm:spPr>
        <a:solidFill>
          <a:schemeClr val="accent2">
            <a:lumMod val="75000"/>
          </a:schemeClr>
        </a:solidFill>
      </dgm:spPr>
      <dgm:t>
        <a:bodyPr/>
        <a:lstStyle/>
        <a:p>
          <a:r>
            <a:rPr lang="en-GB" dirty="0">
              <a:solidFill>
                <a:schemeClr val="lt1"/>
              </a:solidFill>
            </a:rPr>
            <a:t>Protect</a:t>
          </a:r>
        </a:p>
      </dgm:t>
    </dgm:pt>
    <dgm:pt modelId="{272D0ECF-22BD-9C4E-B0F5-F739EF57ACE0}" type="parTrans" cxnId="{E2B52796-889B-A645-97B0-0984B7F7E1BA}">
      <dgm:prSet/>
      <dgm:spPr/>
      <dgm:t>
        <a:bodyPr/>
        <a:lstStyle/>
        <a:p>
          <a:endParaRPr lang="en-GB">
            <a:solidFill>
              <a:sysClr val="windowText" lastClr="000000"/>
            </a:solidFill>
          </a:endParaRPr>
        </a:p>
      </dgm:t>
    </dgm:pt>
    <dgm:pt modelId="{46085190-FB4C-0148-BBC1-A4EB9FB4FAA6}" type="sibTrans" cxnId="{E2B52796-889B-A645-97B0-0984B7F7E1BA}">
      <dgm:prSet/>
      <dgm:spPr/>
      <dgm:t>
        <a:bodyPr/>
        <a:lstStyle/>
        <a:p>
          <a:endParaRPr lang="en-GB">
            <a:solidFill>
              <a:sysClr val="windowText" lastClr="000000"/>
            </a:solidFill>
          </a:endParaRPr>
        </a:p>
      </dgm:t>
    </dgm:pt>
    <dgm:pt modelId="{CB471928-74C3-0A4E-9A76-1DC72384DF75}" type="pres">
      <dgm:prSet presAssocID="{544F1DEA-5CBE-7E42-9220-4F55BE423E48}" presName="matrix" presStyleCnt="0">
        <dgm:presLayoutVars>
          <dgm:chMax val="1"/>
          <dgm:dir/>
          <dgm:resizeHandles val="exact"/>
        </dgm:presLayoutVars>
      </dgm:prSet>
      <dgm:spPr/>
    </dgm:pt>
    <dgm:pt modelId="{5FF054B7-A38A-204F-94F3-EFE535E64EFD}" type="pres">
      <dgm:prSet presAssocID="{544F1DEA-5CBE-7E42-9220-4F55BE423E48}" presName="diamond" presStyleLbl="bgShp" presStyleIdx="0" presStyleCnt="1"/>
      <dgm:spPr>
        <a:solidFill>
          <a:schemeClr val="accent2">
            <a:lumMod val="60000"/>
            <a:lumOff val="40000"/>
          </a:schemeClr>
        </a:solidFill>
      </dgm:spPr>
    </dgm:pt>
    <dgm:pt modelId="{308F6BB0-AECB-FA4E-A3B1-50F16B44A0BD}" type="pres">
      <dgm:prSet presAssocID="{544F1DEA-5CBE-7E42-9220-4F55BE423E48}" presName="quad1" presStyleLbl="node1" presStyleIdx="0" presStyleCnt="4">
        <dgm:presLayoutVars>
          <dgm:chMax val="0"/>
          <dgm:chPref val="0"/>
          <dgm:bulletEnabled val="1"/>
        </dgm:presLayoutVars>
      </dgm:prSet>
      <dgm:spPr/>
    </dgm:pt>
    <dgm:pt modelId="{7B0D16ED-6B81-7949-B3E6-FB500C1D7B93}" type="pres">
      <dgm:prSet presAssocID="{544F1DEA-5CBE-7E42-9220-4F55BE423E48}" presName="quad2" presStyleLbl="node1" presStyleIdx="1" presStyleCnt="4">
        <dgm:presLayoutVars>
          <dgm:chMax val="0"/>
          <dgm:chPref val="0"/>
          <dgm:bulletEnabled val="1"/>
        </dgm:presLayoutVars>
      </dgm:prSet>
      <dgm:spPr/>
    </dgm:pt>
    <dgm:pt modelId="{369FA233-7341-4449-BAFB-A8D0D6BFB206}" type="pres">
      <dgm:prSet presAssocID="{544F1DEA-5CBE-7E42-9220-4F55BE423E48}" presName="quad3" presStyleLbl="node1" presStyleIdx="2" presStyleCnt="4">
        <dgm:presLayoutVars>
          <dgm:chMax val="0"/>
          <dgm:chPref val="0"/>
          <dgm:bulletEnabled val="1"/>
        </dgm:presLayoutVars>
      </dgm:prSet>
      <dgm:spPr/>
    </dgm:pt>
    <dgm:pt modelId="{D84BEA45-828C-9D4C-A201-823428DD6CCD}" type="pres">
      <dgm:prSet presAssocID="{544F1DEA-5CBE-7E42-9220-4F55BE423E48}" presName="quad4" presStyleLbl="node1" presStyleIdx="3" presStyleCnt="4">
        <dgm:presLayoutVars>
          <dgm:chMax val="0"/>
          <dgm:chPref val="0"/>
          <dgm:bulletEnabled val="1"/>
        </dgm:presLayoutVars>
      </dgm:prSet>
      <dgm:spPr/>
    </dgm:pt>
  </dgm:ptLst>
  <dgm:cxnLst>
    <dgm:cxn modelId="{7DFE3B00-9E6F-4B40-AF2A-A737CB6D9144}" type="presOf" srcId="{0C03FE97-ADF1-684F-B133-28D801805484}" destId="{7B0D16ED-6B81-7949-B3E6-FB500C1D7B93}" srcOrd="0" destOrd="0" presId="urn:microsoft.com/office/officeart/2005/8/layout/matrix3"/>
    <dgm:cxn modelId="{08C80A0B-5536-C045-9B4E-D14F027A35BB}" type="presOf" srcId="{1D6F3956-F548-A446-AB8B-56A1B96ABF1F}" destId="{D84BEA45-828C-9D4C-A201-823428DD6CCD}" srcOrd="0" destOrd="0" presId="urn:microsoft.com/office/officeart/2005/8/layout/matrix3"/>
    <dgm:cxn modelId="{18DF5D19-0913-6549-87EC-3E0E1B719442}" type="presOf" srcId="{679A4F38-E1FC-874D-91BE-0A9027E8FC2F}" destId="{308F6BB0-AECB-FA4E-A3B1-50F16B44A0BD}" srcOrd="0" destOrd="0" presId="urn:microsoft.com/office/officeart/2005/8/layout/matrix3"/>
    <dgm:cxn modelId="{DDA65626-98BB-8E40-BC90-2B0818B06D1B}" srcId="{544F1DEA-5CBE-7E42-9220-4F55BE423E48}" destId="{0C03FE97-ADF1-684F-B133-28D801805484}" srcOrd="1" destOrd="0" parTransId="{4D76592D-59A1-104B-A34F-890E491B0748}" sibTransId="{6BBEECD8-F70E-B444-AA71-55B4C17F794E}"/>
    <dgm:cxn modelId="{B4A78138-9999-FA45-93B5-4ABF8F60A05D}" srcId="{544F1DEA-5CBE-7E42-9220-4F55BE423E48}" destId="{679A4F38-E1FC-874D-91BE-0A9027E8FC2F}" srcOrd="0" destOrd="0" parTransId="{DAB6352E-29E0-6448-B954-FFF82B9A1338}" sibTransId="{7D8075CA-009A-844B-87C7-30C9650379E1}"/>
    <dgm:cxn modelId="{E2B52796-889B-A645-97B0-0984B7F7E1BA}" srcId="{544F1DEA-5CBE-7E42-9220-4F55BE423E48}" destId="{1D6F3956-F548-A446-AB8B-56A1B96ABF1F}" srcOrd="3" destOrd="0" parTransId="{272D0ECF-22BD-9C4E-B0F5-F739EF57ACE0}" sibTransId="{46085190-FB4C-0148-BBC1-A4EB9FB4FAA6}"/>
    <dgm:cxn modelId="{BEB5F6D5-6C84-714A-9AC0-C577105E4C2E}" type="presOf" srcId="{544F1DEA-5CBE-7E42-9220-4F55BE423E48}" destId="{CB471928-74C3-0A4E-9A76-1DC72384DF75}" srcOrd="0" destOrd="0" presId="urn:microsoft.com/office/officeart/2005/8/layout/matrix3"/>
    <dgm:cxn modelId="{157211E2-1F7D-714B-AE2E-838C6A95C71E}" type="presOf" srcId="{8DA84F2F-9975-4548-86A9-37DC7B3AE14F}" destId="{369FA233-7341-4449-BAFB-A8D0D6BFB206}" srcOrd="0" destOrd="0" presId="urn:microsoft.com/office/officeart/2005/8/layout/matrix3"/>
    <dgm:cxn modelId="{D7773EFE-CF88-0E48-8D28-076735AC082D}" srcId="{544F1DEA-5CBE-7E42-9220-4F55BE423E48}" destId="{8DA84F2F-9975-4548-86A9-37DC7B3AE14F}" srcOrd="2" destOrd="0" parTransId="{99D9711F-2B4A-E246-9443-388C9728EF5D}" sibTransId="{BF995D2C-8310-C546-8511-9BBE2C116F22}"/>
    <dgm:cxn modelId="{3A9ECA9A-DFE4-E04F-8271-ACC010400BBD}" type="presParOf" srcId="{CB471928-74C3-0A4E-9A76-1DC72384DF75}" destId="{5FF054B7-A38A-204F-94F3-EFE535E64EFD}" srcOrd="0" destOrd="0" presId="urn:microsoft.com/office/officeart/2005/8/layout/matrix3"/>
    <dgm:cxn modelId="{7EDF5F21-19BA-1A44-A3F8-56EE74925605}" type="presParOf" srcId="{CB471928-74C3-0A4E-9A76-1DC72384DF75}" destId="{308F6BB0-AECB-FA4E-A3B1-50F16B44A0BD}" srcOrd="1" destOrd="0" presId="urn:microsoft.com/office/officeart/2005/8/layout/matrix3"/>
    <dgm:cxn modelId="{D49CE818-78E4-C343-BCCA-84CE27459CE5}" type="presParOf" srcId="{CB471928-74C3-0A4E-9A76-1DC72384DF75}" destId="{7B0D16ED-6B81-7949-B3E6-FB500C1D7B93}" srcOrd="2" destOrd="0" presId="urn:microsoft.com/office/officeart/2005/8/layout/matrix3"/>
    <dgm:cxn modelId="{78E50234-0EAF-B446-BC76-763B116A35A7}" type="presParOf" srcId="{CB471928-74C3-0A4E-9A76-1DC72384DF75}" destId="{369FA233-7341-4449-BAFB-A8D0D6BFB206}" srcOrd="3" destOrd="0" presId="urn:microsoft.com/office/officeart/2005/8/layout/matrix3"/>
    <dgm:cxn modelId="{00CC3458-8418-9C40-A866-CF33E0F469C7}" type="presParOf" srcId="{CB471928-74C3-0A4E-9A76-1DC72384DF75}" destId="{D84BEA45-828C-9D4C-A201-823428DD6CCD}" srcOrd="4" destOrd="0" presId="urn:microsoft.com/office/officeart/2005/8/layout/matrix3"/>
  </dgm:cxnLst>
  <dgm:bg>
    <a:solidFill>
      <a:schemeClr val="lt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60A2E-CBCE-1244-B65D-970CF14B01FD}">
      <dsp:nvSpPr>
        <dsp:cNvPr id="0" name=""/>
        <dsp:cNvSpPr/>
      </dsp:nvSpPr>
      <dsp:spPr>
        <a:xfrm>
          <a:off x="2453640" y="0"/>
          <a:ext cx="1226820" cy="1075124"/>
        </a:xfrm>
        <a:prstGeom prst="trapezoid">
          <a:avLst>
            <a:gd name="adj" fmla="val 57055"/>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ln/>
              <a:solidFill>
                <a:schemeClr val="bg1"/>
              </a:solidFill>
            </a:rPr>
            <a:t>Vision</a:t>
          </a:r>
          <a:endParaRPr lang="en-GB" sz="2400" b="1" kern="1200" dirty="0">
            <a:ln/>
            <a:solidFill>
              <a:schemeClr val="bg1"/>
            </a:solidFill>
          </a:endParaRPr>
        </a:p>
      </dsp:txBody>
      <dsp:txXfrm>
        <a:off x="2453640" y="0"/>
        <a:ext cx="1226820" cy="1075124"/>
      </dsp:txXfrm>
    </dsp:sp>
    <dsp:sp modelId="{EC2A729F-3AE2-964D-9D2F-6280A3539F60}">
      <dsp:nvSpPr>
        <dsp:cNvPr id="0" name=""/>
        <dsp:cNvSpPr/>
      </dsp:nvSpPr>
      <dsp:spPr>
        <a:xfrm>
          <a:off x="1840230" y="1075124"/>
          <a:ext cx="2453640" cy="1075124"/>
        </a:xfrm>
        <a:prstGeom prst="trapezoid">
          <a:avLst>
            <a:gd name="adj" fmla="val 57055"/>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t" anchorCtr="0">
          <a:noAutofit/>
        </a:bodyPr>
        <a:lstStyle/>
        <a:p>
          <a:pPr marL="0" lvl="0" indent="0" algn="ctr" defTabSz="1244600">
            <a:lnSpc>
              <a:spcPct val="90000"/>
            </a:lnSpc>
            <a:spcBef>
              <a:spcPct val="0"/>
            </a:spcBef>
            <a:spcAft>
              <a:spcPct val="35000"/>
            </a:spcAft>
            <a:buNone/>
          </a:pPr>
          <a:r>
            <a:rPr lang="en-GB" sz="2800" b="1" kern="1200" dirty="0">
              <a:ln/>
              <a:solidFill>
                <a:schemeClr val="bg1"/>
              </a:solidFill>
            </a:rPr>
            <a:t>Mission</a:t>
          </a:r>
        </a:p>
      </dsp:txBody>
      <dsp:txXfrm>
        <a:off x="2269617" y="1075124"/>
        <a:ext cx="1594866" cy="1075124"/>
      </dsp:txXfrm>
    </dsp:sp>
    <dsp:sp modelId="{33E33BC7-36C9-1642-BE51-198E4A95DEC3}">
      <dsp:nvSpPr>
        <dsp:cNvPr id="0" name=""/>
        <dsp:cNvSpPr/>
      </dsp:nvSpPr>
      <dsp:spPr>
        <a:xfrm>
          <a:off x="1226820" y="2150249"/>
          <a:ext cx="3680460" cy="1075124"/>
        </a:xfrm>
        <a:prstGeom prst="trapezoid">
          <a:avLst>
            <a:gd name="adj" fmla="val 57055"/>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t" anchorCtr="0">
          <a:noAutofit/>
        </a:bodyPr>
        <a:lstStyle/>
        <a:p>
          <a:pPr marL="0" lvl="0" indent="0" algn="ctr" defTabSz="1244600">
            <a:lnSpc>
              <a:spcPct val="90000"/>
            </a:lnSpc>
            <a:spcBef>
              <a:spcPct val="0"/>
            </a:spcBef>
            <a:spcAft>
              <a:spcPct val="35000"/>
            </a:spcAft>
            <a:buNone/>
          </a:pPr>
          <a:r>
            <a:rPr lang="en-GB" sz="2800" b="1" kern="1200" dirty="0">
              <a:ln/>
              <a:solidFill>
                <a:schemeClr val="bg1"/>
              </a:solidFill>
            </a:rPr>
            <a:t>Objectives</a:t>
          </a:r>
        </a:p>
      </dsp:txBody>
      <dsp:txXfrm>
        <a:off x="1870900" y="2150249"/>
        <a:ext cx="2392299" cy="1075124"/>
      </dsp:txXfrm>
    </dsp:sp>
    <dsp:sp modelId="{BF8F1229-E3A9-3C40-AED7-92A0D311735F}">
      <dsp:nvSpPr>
        <dsp:cNvPr id="0" name=""/>
        <dsp:cNvSpPr/>
      </dsp:nvSpPr>
      <dsp:spPr>
        <a:xfrm>
          <a:off x="613409" y="3225373"/>
          <a:ext cx="4907280" cy="1075124"/>
        </a:xfrm>
        <a:prstGeom prst="trapezoid">
          <a:avLst>
            <a:gd name="adj" fmla="val 57055"/>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t" anchorCtr="0">
          <a:noAutofit/>
        </a:bodyPr>
        <a:lstStyle/>
        <a:p>
          <a:pPr marL="0" lvl="0" indent="0" algn="ctr" defTabSz="1422400">
            <a:lnSpc>
              <a:spcPct val="90000"/>
            </a:lnSpc>
            <a:spcBef>
              <a:spcPct val="0"/>
            </a:spcBef>
            <a:spcAft>
              <a:spcPct val="35000"/>
            </a:spcAft>
            <a:buNone/>
          </a:pPr>
          <a:r>
            <a:rPr lang="en-GB" sz="3200" b="1" kern="1200" dirty="0">
              <a:ln/>
              <a:solidFill>
                <a:schemeClr val="bg1"/>
              </a:solidFill>
            </a:rPr>
            <a:t>Strategy</a:t>
          </a:r>
        </a:p>
      </dsp:txBody>
      <dsp:txXfrm>
        <a:off x="1472183" y="3225373"/>
        <a:ext cx="3189732" cy="1075124"/>
      </dsp:txXfrm>
    </dsp:sp>
    <dsp:sp modelId="{828EC4FA-FFF5-2A42-89D7-9F3190C6475B}">
      <dsp:nvSpPr>
        <dsp:cNvPr id="0" name=""/>
        <dsp:cNvSpPr/>
      </dsp:nvSpPr>
      <dsp:spPr>
        <a:xfrm>
          <a:off x="0" y="4300498"/>
          <a:ext cx="6134100" cy="1075124"/>
        </a:xfrm>
        <a:prstGeom prst="trapezoid">
          <a:avLst>
            <a:gd name="adj" fmla="val 57055"/>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t" anchorCtr="0">
          <a:noAutofit/>
        </a:bodyPr>
        <a:lstStyle/>
        <a:p>
          <a:pPr marL="0" lvl="0" indent="0" algn="ctr" defTabSz="1422400">
            <a:lnSpc>
              <a:spcPct val="90000"/>
            </a:lnSpc>
            <a:spcBef>
              <a:spcPct val="0"/>
            </a:spcBef>
            <a:spcAft>
              <a:spcPct val="35000"/>
            </a:spcAft>
            <a:buNone/>
          </a:pPr>
          <a:r>
            <a:rPr lang="en-GB" sz="3200" b="1" kern="1200" dirty="0">
              <a:ln/>
              <a:solidFill>
                <a:schemeClr val="bg1"/>
              </a:solidFill>
            </a:rPr>
            <a:t>Approach</a:t>
          </a:r>
        </a:p>
      </dsp:txBody>
      <dsp:txXfrm>
        <a:off x="1073467" y="4300498"/>
        <a:ext cx="3987165" cy="1075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054B7-A38A-204F-94F3-EFE535E64EFD}">
      <dsp:nvSpPr>
        <dsp:cNvPr id="0" name=""/>
        <dsp:cNvSpPr/>
      </dsp:nvSpPr>
      <dsp:spPr>
        <a:xfrm>
          <a:off x="1274272" y="0"/>
          <a:ext cx="3023173" cy="3023173"/>
        </a:xfrm>
        <a:prstGeom prst="diamond">
          <a:avLst/>
        </a:prstGeom>
        <a:solidFill>
          <a:schemeClr val="accent2">
            <a:lumMod val="60000"/>
            <a:lumOff val="40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08F6BB0-AECB-FA4E-A3B1-50F16B44A0BD}">
      <dsp:nvSpPr>
        <dsp:cNvPr id="0" name=""/>
        <dsp:cNvSpPr/>
      </dsp:nvSpPr>
      <dsp:spPr>
        <a:xfrm>
          <a:off x="1561473" y="287201"/>
          <a:ext cx="1179037" cy="1179037"/>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lt1"/>
              </a:solidFill>
            </a:rPr>
            <a:t>Prepare</a:t>
          </a:r>
        </a:p>
      </dsp:txBody>
      <dsp:txXfrm>
        <a:off x="1619029" y="344757"/>
        <a:ext cx="1063925" cy="1063925"/>
      </dsp:txXfrm>
    </dsp:sp>
    <dsp:sp modelId="{7B0D16ED-6B81-7949-B3E6-FB500C1D7B93}">
      <dsp:nvSpPr>
        <dsp:cNvPr id="0" name=""/>
        <dsp:cNvSpPr/>
      </dsp:nvSpPr>
      <dsp:spPr>
        <a:xfrm>
          <a:off x="2831206" y="287201"/>
          <a:ext cx="1179037" cy="1179037"/>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solidFill>
                <a:schemeClr val="lt1"/>
              </a:solidFill>
            </a:rPr>
            <a:t>Prevent</a:t>
          </a:r>
        </a:p>
      </dsp:txBody>
      <dsp:txXfrm>
        <a:off x="2888762" y="344757"/>
        <a:ext cx="1063925" cy="1063925"/>
      </dsp:txXfrm>
    </dsp:sp>
    <dsp:sp modelId="{369FA233-7341-4449-BAFB-A8D0D6BFB206}">
      <dsp:nvSpPr>
        <dsp:cNvPr id="0" name=""/>
        <dsp:cNvSpPr/>
      </dsp:nvSpPr>
      <dsp:spPr>
        <a:xfrm>
          <a:off x="1561473" y="1556934"/>
          <a:ext cx="1179037" cy="1179037"/>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solidFill>
                <a:schemeClr val="lt1"/>
              </a:solidFill>
            </a:rPr>
            <a:t>Pursue</a:t>
          </a:r>
        </a:p>
      </dsp:txBody>
      <dsp:txXfrm>
        <a:off x="1619029" y="1614490"/>
        <a:ext cx="1063925" cy="1063925"/>
      </dsp:txXfrm>
    </dsp:sp>
    <dsp:sp modelId="{D84BEA45-828C-9D4C-A201-823428DD6CCD}">
      <dsp:nvSpPr>
        <dsp:cNvPr id="0" name=""/>
        <dsp:cNvSpPr/>
      </dsp:nvSpPr>
      <dsp:spPr>
        <a:xfrm>
          <a:off x="2831206" y="1556934"/>
          <a:ext cx="1179037" cy="1179037"/>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lt1"/>
              </a:solidFill>
            </a:rPr>
            <a:t>Protect</a:t>
          </a:r>
        </a:p>
      </dsp:txBody>
      <dsp:txXfrm>
        <a:off x="2888762" y="1614490"/>
        <a:ext cx="1063925" cy="106392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3" y="0"/>
            <a:ext cx="3077739" cy="469424"/>
          </a:xfrm>
          <a:prstGeom prst="rect">
            <a:avLst/>
          </a:prstGeom>
        </p:spPr>
        <p:txBody>
          <a:bodyPr vert="horz" lIns="94229" tIns="47114" rIns="94229" bIns="47114" rtlCol="0"/>
          <a:lstStyle>
            <a:lvl1pPr algn="r">
              <a:defRPr sz="1200"/>
            </a:lvl1pPr>
          </a:lstStyle>
          <a:p>
            <a:fld id="{75B95380-E749-4363-8463-4919699B9628}" type="datetimeFigureOut">
              <a:rPr lang="en-GB" smtClean="0"/>
              <a:t>05/07/2023</a:t>
            </a:fld>
            <a:endParaRPr lang="en-GB"/>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917422"/>
            <a:ext cx="3077739" cy="469424"/>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9" tIns="47114" rIns="94229" bIns="47114" rtlCol="0" anchor="b"/>
          <a:lstStyle>
            <a:lvl1pPr algn="r">
              <a:defRPr sz="1200"/>
            </a:lvl1pPr>
          </a:lstStyle>
          <a:p>
            <a:fld id="{59D7057A-F625-457C-823E-403D627C0B28}" type="slidenum">
              <a:rPr lang="en-GB" smtClean="0"/>
              <a:t>‹#›</a:t>
            </a:fld>
            <a:endParaRPr lang="en-GB"/>
          </a:p>
        </p:txBody>
      </p:sp>
    </p:spTree>
    <p:extLst>
      <p:ext uri="{BB962C8B-B14F-4D97-AF65-F5344CB8AC3E}">
        <p14:creationId xmlns:p14="http://schemas.microsoft.com/office/powerpoint/2010/main" val="1983094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74A435-E0C1-4850-AAFF-9337C6ACE7AF}"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339021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it that makes us keep doing what we</a:t>
            </a:r>
            <a:r>
              <a:rPr lang="en-GB" baseline="0" dirty="0"/>
              <a:t> do ?</a:t>
            </a:r>
            <a:endParaRPr lang="en-GB" dirty="0"/>
          </a:p>
        </p:txBody>
      </p:sp>
      <p:sp>
        <p:nvSpPr>
          <p:cNvPr id="4" name="Slide Number Placeholder 3"/>
          <p:cNvSpPr>
            <a:spLocks noGrp="1"/>
          </p:cNvSpPr>
          <p:nvPr>
            <p:ph type="sldNum" sz="quarter" idx="10"/>
          </p:nvPr>
        </p:nvSpPr>
        <p:spPr/>
        <p:txBody>
          <a:bodyPr/>
          <a:lstStyle/>
          <a:p>
            <a:fld id="{8574A435-E0C1-4850-AAFF-9337C6ACE7AF}"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354645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it that makes us keep doing what we</a:t>
            </a:r>
            <a:r>
              <a:rPr lang="en-GB" baseline="0" dirty="0"/>
              <a:t> do ?</a:t>
            </a:r>
            <a:endParaRPr lang="en-GB" dirty="0"/>
          </a:p>
        </p:txBody>
      </p:sp>
      <p:sp>
        <p:nvSpPr>
          <p:cNvPr id="4" name="Slide Number Placeholder 3"/>
          <p:cNvSpPr>
            <a:spLocks noGrp="1"/>
          </p:cNvSpPr>
          <p:nvPr>
            <p:ph type="sldNum" sz="quarter" idx="10"/>
          </p:nvPr>
        </p:nvSpPr>
        <p:spPr/>
        <p:txBody>
          <a:bodyPr/>
          <a:lstStyle/>
          <a:p>
            <a:fld id="{8574A435-E0C1-4850-AAFF-9337C6ACE7AF}"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316805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it that makes us keep doing what we</a:t>
            </a:r>
            <a:r>
              <a:rPr lang="en-GB" baseline="0" dirty="0"/>
              <a:t> do ?</a:t>
            </a:r>
            <a:endParaRPr lang="en-GB" dirty="0"/>
          </a:p>
        </p:txBody>
      </p:sp>
      <p:sp>
        <p:nvSpPr>
          <p:cNvPr id="4" name="Slide Number Placeholder 3"/>
          <p:cNvSpPr>
            <a:spLocks noGrp="1"/>
          </p:cNvSpPr>
          <p:nvPr>
            <p:ph type="sldNum" sz="quarter" idx="10"/>
          </p:nvPr>
        </p:nvSpPr>
        <p:spPr/>
        <p:txBody>
          <a:bodyPr/>
          <a:lstStyle/>
          <a:p>
            <a:fld id="{8574A435-E0C1-4850-AAFF-9337C6ACE7AF}"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307707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it that makes us keep doing what we</a:t>
            </a:r>
            <a:r>
              <a:rPr lang="en-GB" baseline="0" dirty="0"/>
              <a:t> do ?</a:t>
            </a:r>
            <a:endParaRPr lang="en-GB" dirty="0"/>
          </a:p>
        </p:txBody>
      </p:sp>
      <p:sp>
        <p:nvSpPr>
          <p:cNvPr id="4" name="Slide Number Placeholder 3"/>
          <p:cNvSpPr>
            <a:spLocks noGrp="1"/>
          </p:cNvSpPr>
          <p:nvPr>
            <p:ph type="sldNum" sz="quarter" idx="10"/>
          </p:nvPr>
        </p:nvSpPr>
        <p:spPr/>
        <p:txBody>
          <a:bodyPr/>
          <a:lstStyle/>
          <a:p>
            <a:fld id="{8574A435-E0C1-4850-AAFF-9337C6ACE7AF}"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987869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it that makes us keep doing what we</a:t>
            </a:r>
            <a:r>
              <a:rPr lang="en-GB" baseline="0" dirty="0"/>
              <a:t> do ?</a:t>
            </a:r>
            <a:endParaRPr lang="en-GB" dirty="0"/>
          </a:p>
        </p:txBody>
      </p:sp>
      <p:sp>
        <p:nvSpPr>
          <p:cNvPr id="4" name="Slide Number Placeholder 3"/>
          <p:cNvSpPr>
            <a:spLocks noGrp="1"/>
          </p:cNvSpPr>
          <p:nvPr>
            <p:ph type="sldNum" sz="quarter" idx="10"/>
          </p:nvPr>
        </p:nvSpPr>
        <p:spPr/>
        <p:txBody>
          <a:bodyPr/>
          <a:lstStyle/>
          <a:p>
            <a:fld id="{8574A435-E0C1-4850-AAFF-9337C6ACE7AF}"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669919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it that makes us keep doing what we</a:t>
            </a:r>
            <a:r>
              <a:rPr lang="en-GB" baseline="0" dirty="0"/>
              <a:t> do ?</a:t>
            </a:r>
            <a:endParaRPr lang="en-GB" dirty="0"/>
          </a:p>
        </p:txBody>
      </p:sp>
      <p:sp>
        <p:nvSpPr>
          <p:cNvPr id="4" name="Slide Number Placeholder 3"/>
          <p:cNvSpPr>
            <a:spLocks noGrp="1"/>
          </p:cNvSpPr>
          <p:nvPr>
            <p:ph type="sldNum" sz="quarter" idx="10"/>
          </p:nvPr>
        </p:nvSpPr>
        <p:spPr/>
        <p:txBody>
          <a:bodyPr/>
          <a:lstStyle/>
          <a:p>
            <a:fld id="{8574A435-E0C1-4850-AAFF-9337C6ACE7AF}"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965713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it that makes us keep doing what we</a:t>
            </a:r>
            <a:r>
              <a:rPr lang="en-GB" baseline="0" dirty="0"/>
              <a:t> do ?</a:t>
            </a:r>
            <a:endParaRPr lang="en-GB" dirty="0"/>
          </a:p>
        </p:txBody>
      </p:sp>
      <p:sp>
        <p:nvSpPr>
          <p:cNvPr id="4" name="Slide Number Placeholder 3"/>
          <p:cNvSpPr>
            <a:spLocks noGrp="1"/>
          </p:cNvSpPr>
          <p:nvPr>
            <p:ph type="sldNum" sz="quarter" idx="10"/>
          </p:nvPr>
        </p:nvSpPr>
        <p:spPr/>
        <p:txBody>
          <a:bodyPr/>
          <a:lstStyle/>
          <a:p>
            <a:fld id="{8574A435-E0C1-4850-AAFF-9337C6ACE7AF}"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3066166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it that makes us keep doing what we</a:t>
            </a:r>
            <a:r>
              <a:rPr lang="en-GB" baseline="0" dirty="0"/>
              <a:t> do ?</a:t>
            </a:r>
            <a:endParaRPr lang="en-GB" dirty="0"/>
          </a:p>
        </p:txBody>
      </p:sp>
      <p:sp>
        <p:nvSpPr>
          <p:cNvPr id="4" name="Slide Number Placeholder 3"/>
          <p:cNvSpPr>
            <a:spLocks noGrp="1"/>
          </p:cNvSpPr>
          <p:nvPr>
            <p:ph type="sldNum" sz="quarter" idx="10"/>
          </p:nvPr>
        </p:nvSpPr>
        <p:spPr/>
        <p:txBody>
          <a:bodyPr/>
          <a:lstStyle/>
          <a:p>
            <a:fld id="{8574A435-E0C1-4850-AAFF-9337C6ACE7AF}"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1835039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it that makes us keep doing what we</a:t>
            </a:r>
            <a:r>
              <a:rPr lang="en-GB" baseline="0" dirty="0"/>
              <a:t> do ?</a:t>
            </a:r>
            <a:endParaRPr lang="en-GB" dirty="0"/>
          </a:p>
        </p:txBody>
      </p:sp>
      <p:sp>
        <p:nvSpPr>
          <p:cNvPr id="4" name="Slide Number Placeholder 3"/>
          <p:cNvSpPr>
            <a:spLocks noGrp="1"/>
          </p:cNvSpPr>
          <p:nvPr>
            <p:ph type="sldNum" sz="quarter" idx="10"/>
          </p:nvPr>
        </p:nvSpPr>
        <p:spPr/>
        <p:txBody>
          <a:bodyPr/>
          <a:lstStyle/>
          <a:p>
            <a:fld id="{8574A435-E0C1-4850-AAFF-9337C6ACE7AF}"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1977990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it that makes us keep doing what we</a:t>
            </a:r>
            <a:r>
              <a:rPr lang="en-GB" baseline="0" dirty="0"/>
              <a:t> do ?</a:t>
            </a:r>
            <a:endParaRPr lang="en-GB" dirty="0"/>
          </a:p>
        </p:txBody>
      </p:sp>
      <p:sp>
        <p:nvSpPr>
          <p:cNvPr id="4" name="Slide Number Placeholder 3"/>
          <p:cNvSpPr>
            <a:spLocks noGrp="1"/>
          </p:cNvSpPr>
          <p:nvPr>
            <p:ph type="sldNum" sz="quarter" idx="10"/>
          </p:nvPr>
        </p:nvSpPr>
        <p:spPr/>
        <p:txBody>
          <a:bodyPr/>
          <a:lstStyle/>
          <a:p>
            <a:fld id="{8574A435-E0C1-4850-AAFF-9337C6ACE7AF}"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1687934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74A435-E0C1-4850-AAFF-9337C6ACE7AF}"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624722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it that makes us keep doing what we</a:t>
            </a:r>
            <a:r>
              <a:rPr lang="en-GB" baseline="0" dirty="0"/>
              <a:t> do ?</a:t>
            </a:r>
            <a:endParaRPr lang="en-GB" dirty="0"/>
          </a:p>
        </p:txBody>
      </p:sp>
      <p:sp>
        <p:nvSpPr>
          <p:cNvPr id="4" name="Slide Number Placeholder 3"/>
          <p:cNvSpPr>
            <a:spLocks noGrp="1"/>
          </p:cNvSpPr>
          <p:nvPr>
            <p:ph type="sldNum" sz="quarter" idx="10"/>
          </p:nvPr>
        </p:nvSpPr>
        <p:spPr/>
        <p:txBody>
          <a:bodyPr/>
          <a:lstStyle/>
          <a:p>
            <a:fld id="{8574A435-E0C1-4850-AAFF-9337C6ACE7AF}"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624722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it that makes us keep doing what we</a:t>
            </a:r>
            <a:r>
              <a:rPr lang="en-GB" baseline="0" dirty="0"/>
              <a:t> do ?</a:t>
            </a:r>
            <a:endParaRPr lang="en-GB" dirty="0"/>
          </a:p>
        </p:txBody>
      </p:sp>
      <p:sp>
        <p:nvSpPr>
          <p:cNvPr id="4" name="Slide Number Placeholder 3"/>
          <p:cNvSpPr>
            <a:spLocks noGrp="1"/>
          </p:cNvSpPr>
          <p:nvPr>
            <p:ph type="sldNum" sz="quarter" idx="10"/>
          </p:nvPr>
        </p:nvSpPr>
        <p:spPr/>
        <p:txBody>
          <a:bodyPr/>
          <a:lstStyle/>
          <a:p>
            <a:fld id="{8574A435-E0C1-4850-AAFF-9337C6ACE7A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247159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2564F1-010B-F840-80B1-19A717F566F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955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group work, attendees very much wanted to mirror the Children's response- it works well and people are used to it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2564F1-010B-F840-80B1-19A717F566F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46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it that makes us keep doing what we</a:t>
            </a:r>
            <a:r>
              <a:rPr lang="en-GB" baseline="0" dirty="0"/>
              <a:t> do ?</a:t>
            </a:r>
            <a:endParaRPr lang="en-GB" dirty="0"/>
          </a:p>
        </p:txBody>
      </p:sp>
      <p:sp>
        <p:nvSpPr>
          <p:cNvPr id="4" name="Slide Number Placeholder 3"/>
          <p:cNvSpPr>
            <a:spLocks noGrp="1"/>
          </p:cNvSpPr>
          <p:nvPr>
            <p:ph type="sldNum" sz="quarter" idx="10"/>
          </p:nvPr>
        </p:nvSpPr>
        <p:spPr/>
        <p:txBody>
          <a:bodyPr/>
          <a:lstStyle/>
          <a:p>
            <a:fld id="{8574A435-E0C1-4850-AAFF-9337C6ACE7AF}"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528235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it that makes us keep doing what we</a:t>
            </a:r>
            <a:r>
              <a:rPr lang="en-GB" baseline="0" dirty="0"/>
              <a:t> do ?</a:t>
            </a:r>
            <a:endParaRPr lang="en-GB" dirty="0"/>
          </a:p>
        </p:txBody>
      </p:sp>
      <p:sp>
        <p:nvSpPr>
          <p:cNvPr id="4" name="Slide Number Placeholder 3"/>
          <p:cNvSpPr>
            <a:spLocks noGrp="1"/>
          </p:cNvSpPr>
          <p:nvPr>
            <p:ph type="sldNum" sz="quarter" idx="10"/>
          </p:nvPr>
        </p:nvSpPr>
        <p:spPr/>
        <p:txBody>
          <a:bodyPr/>
          <a:lstStyle/>
          <a:p>
            <a:fld id="{8574A435-E0C1-4850-AAFF-9337C6ACE7AF}"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4225053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it that makes us keep doing what we</a:t>
            </a:r>
            <a:r>
              <a:rPr lang="en-GB" baseline="0" dirty="0"/>
              <a:t> do ?</a:t>
            </a:r>
            <a:endParaRPr lang="en-GB" dirty="0"/>
          </a:p>
        </p:txBody>
      </p:sp>
      <p:sp>
        <p:nvSpPr>
          <p:cNvPr id="4" name="Slide Number Placeholder 3"/>
          <p:cNvSpPr>
            <a:spLocks noGrp="1"/>
          </p:cNvSpPr>
          <p:nvPr>
            <p:ph type="sldNum" sz="quarter" idx="10"/>
          </p:nvPr>
        </p:nvSpPr>
        <p:spPr/>
        <p:txBody>
          <a:bodyPr/>
          <a:lstStyle/>
          <a:p>
            <a:fld id="{8574A435-E0C1-4850-AAFF-9337C6ACE7AF}"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179097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F1B2DC4-DFF7-484B-8C53-00C6C7D4762E}" type="datetimeFigureOut">
              <a:rPr lang="en-US" smtClean="0">
                <a:solidFill>
                  <a:prstClr val="black">
                    <a:tint val="75000"/>
                  </a:prstClr>
                </a:solidFill>
              </a:rPr>
              <a:pPr/>
              <a:t>7/5/2023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B4996-F910-9249-81AF-8103D2961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368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F1B2DC4-DFF7-484B-8C53-00C6C7D4762E}" type="datetimeFigureOut">
              <a:rPr lang="en-US" smtClean="0">
                <a:solidFill>
                  <a:prstClr val="black">
                    <a:tint val="75000"/>
                  </a:prstClr>
                </a:solidFill>
              </a:rPr>
              <a:pPr/>
              <a:t>7/5/2023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B4996-F910-9249-81AF-8103D2961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01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F1B2DC4-DFF7-484B-8C53-00C6C7D4762E}" type="datetimeFigureOut">
              <a:rPr lang="en-US" smtClean="0">
                <a:solidFill>
                  <a:prstClr val="black">
                    <a:tint val="75000"/>
                  </a:prstClr>
                </a:solidFill>
              </a:rPr>
              <a:pPr/>
              <a:t>7/5/2023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B4996-F910-9249-81AF-8103D2961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296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152400" y="6362700"/>
            <a:ext cx="2200275" cy="274638"/>
          </a:xfrm>
          <a:prstGeom prst="rect">
            <a:avLst/>
          </a:prstGeom>
          <a:noFill/>
          <a:ln w="9525">
            <a:noFill/>
            <a:miter lim="800000"/>
            <a:headEnd/>
            <a:tailEnd/>
          </a:ln>
          <a:effectLst/>
        </p:spPr>
        <p:txBody>
          <a:bodyPr wrap="none">
            <a:prstTxWarp prst="textNoShape">
              <a:avLst/>
            </a:prstTxWarp>
            <a:spAutoFit/>
          </a:bodyPr>
          <a:lstStyle/>
          <a:p>
            <a:pPr eaLnBrk="0" fontAlgn="base" hangingPunct="0">
              <a:spcBef>
                <a:spcPct val="0"/>
              </a:spcBef>
              <a:spcAft>
                <a:spcPct val="0"/>
              </a:spcAft>
              <a:defRPr/>
            </a:pPr>
            <a:r>
              <a:rPr lang="en-US" sz="1200" b="1">
                <a:solidFill>
                  <a:srgbClr val="FFFFFF"/>
                </a:solidFill>
              </a:rPr>
              <a:t>www.worcestershire.gov.uk</a:t>
            </a:r>
          </a:p>
        </p:txBody>
      </p:sp>
      <p:sp>
        <p:nvSpPr>
          <p:cNvPr id="19458" name="Rectangle 2"/>
          <p:cNvSpPr>
            <a:spLocks noGrp="1" noChangeArrowheads="1"/>
          </p:cNvSpPr>
          <p:nvPr>
            <p:ph type="ctrTitle"/>
          </p:nvPr>
        </p:nvSpPr>
        <p:spPr>
          <a:xfrm>
            <a:off x="457200" y="2514600"/>
            <a:ext cx="8153400" cy="1143000"/>
          </a:xfrm>
        </p:spPr>
        <p:txBody>
          <a:bodyPr/>
          <a:lstStyle>
            <a:lvl1pPr algn="ctr">
              <a:defRPr sz="4800"/>
            </a:lvl1pPr>
          </a:lstStyle>
          <a:p>
            <a:r>
              <a:rPr lang="en-US"/>
              <a:t>Click to edit Master title style</a:t>
            </a:r>
          </a:p>
        </p:txBody>
      </p:sp>
      <p:sp>
        <p:nvSpPr>
          <p:cNvPr id="19459" name="Rectangle 3"/>
          <p:cNvSpPr>
            <a:spLocks noGrp="1" noChangeArrowheads="1"/>
          </p:cNvSpPr>
          <p:nvPr>
            <p:ph type="subTitle" idx="1"/>
          </p:nvPr>
        </p:nvSpPr>
        <p:spPr>
          <a:xfrm>
            <a:off x="457200" y="3886200"/>
            <a:ext cx="81534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sldNum" sz="quarter" idx="10"/>
          </p:nvPr>
        </p:nvSpPr>
        <p:spPr>
          <a:xfrm>
            <a:off x="8305800" y="76200"/>
            <a:ext cx="687388" cy="228600"/>
          </a:xfrm>
        </p:spPr>
        <p:txBody>
          <a:bodyPr/>
          <a:lstStyle>
            <a:lvl1pPr>
              <a:defRPr/>
            </a:lvl1pPr>
          </a:lstStyle>
          <a:p>
            <a:pPr>
              <a:defRPr/>
            </a:pPr>
            <a:fld id="{6CE87BA2-DA29-1248-90FE-E5176F9E64E6}" type="slidenum">
              <a:rPr lang="en-US">
                <a:solidFill>
                  <a:srgbClr val="FFFFFF"/>
                </a:solidFill>
              </a:rPr>
              <a:pPr>
                <a:defRPr/>
              </a:pPr>
              <a:t>‹#›</a:t>
            </a:fld>
            <a:endParaRPr lang="en-US" sz="1400" b="0">
              <a:solidFill>
                <a:srgbClr val="000000"/>
              </a:solidFill>
              <a:latin typeface="Times" charset="0"/>
            </a:endParaRPr>
          </a:p>
        </p:txBody>
      </p:sp>
      <p:sp>
        <p:nvSpPr>
          <p:cNvPr id="6" name="Rectangle 15"/>
          <p:cNvSpPr>
            <a:spLocks noGrp="1" noChangeArrowheads="1"/>
          </p:cNvSpPr>
          <p:nvPr>
            <p:ph type="ftr" sz="quarter" idx="11"/>
          </p:nvPr>
        </p:nvSpPr>
        <p:spPr/>
        <p:txBody>
          <a:bodyPr/>
          <a:lstStyle>
            <a:lvl1pPr>
              <a:defRPr sz="1000" smtClean="0"/>
            </a:lvl1pPr>
          </a:lstStyle>
          <a:p>
            <a:pPr>
              <a:defRPr/>
            </a:pPr>
            <a:r>
              <a:rPr lang="en-US">
                <a:solidFill>
                  <a:srgbClr val="FFFFFF"/>
                </a:solidFill>
              </a:rPr>
              <a:t>[Slideshow Title - edit in Headers &amp; Footers] </a:t>
            </a:r>
          </a:p>
          <a:p>
            <a:pPr>
              <a:defRPr/>
            </a:pPr>
            <a:endParaRPr lang="en-US">
              <a:solidFill>
                <a:srgbClr val="FFFFFF"/>
              </a:solidFill>
            </a:endParaRPr>
          </a:p>
        </p:txBody>
      </p:sp>
    </p:spTree>
    <p:extLst>
      <p:ext uri="{BB962C8B-B14F-4D97-AF65-F5344CB8AC3E}">
        <p14:creationId xmlns:p14="http://schemas.microsoft.com/office/powerpoint/2010/main" val="988470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ED2688D-57F9-014B-A5EC-73A92ABCB0E5}" type="slidenum">
              <a:rPr lang="en-US">
                <a:solidFill>
                  <a:srgbClr val="FFFFFF"/>
                </a:solidFill>
              </a:rPr>
              <a:pPr>
                <a:defRPr/>
              </a:pPr>
              <a:t>‹#›</a:t>
            </a:fld>
            <a:endParaRPr lang="en-US" sz="1400" b="0">
              <a:solidFill>
                <a:srgbClr val="000000"/>
              </a:solidFill>
              <a:latin typeface="Times" charset="0"/>
            </a:endParaRPr>
          </a:p>
        </p:txBody>
      </p:sp>
      <p:sp>
        <p:nvSpPr>
          <p:cNvPr id="5" name="Footer Placeholder 4"/>
          <p:cNvSpPr>
            <a:spLocks noGrp="1"/>
          </p:cNvSpPr>
          <p:nvPr>
            <p:ph type="ftr" sz="quarter" idx="11"/>
          </p:nvPr>
        </p:nvSpPr>
        <p:spPr/>
        <p:txBody>
          <a:bodyPr/>
          <a:lstStyle>
            <a:lvl1pPr>
              <a:defRPr sz="1000" b="0" i="0" dirty="0" smtClean="0">
                <a:solidFill>
                  <a:schemeClr val="bg1"/>
                </a:solidFill>
                <a:latin typeface="+mn-lt"/>
              </a:defRPr>
            </a:lvl1pPr>
          </a:lstStyle>
          <a:p>
            <a:pPr>
              <a:defRPr/>
            </a:pPr>
            <a:r>
              <a:rPr lang="en-US">
                <a:solidFill>
                  <a:srgbClr val="FFFFFF"/>
                </a:solidFill>
              </a:rPr>
              <a:t>[Slideshow Title - edit in Headers &amp; Footers] </a:t>
            </a:r>
          </a:p>
        </p:txBody>
      </p:sp>
    </p:spTree>
    <p:extLst>
      <p:ext uri="{BB962C8B-B14F-4D97-AF65-F5344CB8AC3E}">
        <p14:creationId xmlns:p14="http://schemas.microsoft.com/office/powerpoint/2010/main" val="1734236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9DF3850D-EF14-154D-BFAB-79207C675DD5}" type="slidenum">
              <a:rPr lang="en-US">
                <a:solidFill>
                  <a:srgbClr val="FFFFFF"/>
                </a:solidFill>
              </a:rPr>
              <a:pPr>
                <a:defRPr/>
              </a:pPr>
              <a:t>‹#›</a:t>
            </a:fld>
            <a:endParaRPr lang="en-US" sz="1400" b="0" dirty="0">
              <a:solidFill>
                <a:srgbClr val="000000"/>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a:t>[Slideshow Title - edit in Headers &amp; Footers] </a:t>
            </a:r>
          </a:p>
          <a:p>
            <a:pPr>
              <a:defRPr/>
            </a:pPr>
            <a:endParaRPr lang="en-US"/>
          </a:p>
        </p:txBody>
      </p:sp>
    </p:spTree>
    <p:extLst>
      <p:ext uri="{BB962C8B-B14F-4D97-AF65-F5344CB8AC3E}">
        <p14:creationId xmlns:p14="http://schemas.microsoft.com/office/powerpoint/2010/main" val="2256081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4EA3351-E226-6B49-89AF-8CA9EA5A0FA2}" type="slidenum">
              <a:rPr lang="en-US">
                <a:solidFill>
                  <a:srgbClr val="FFFFFF"/>
                </a:solidFill>
              </a:rPr>
              <a:pPr>
                <a:defRPr/>
              </a:pPr>
              <a:t>‹#›</a:t>
            </a:fld>
            <a:endParaRPr lang="en-US" sz="1400" b="0">
              <a:solidFill>
                <a:srgbClr val="000000"/>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a:t>[Slideshow Title - edit in Headers &amp; Footers] </a:t>
            </a:r>
          </a:p>
          <a:p>
            <a:pPr>
              <a:defRPr/>
            </a:pPr>
            <a:endParaRPr lang="en-US"/>
          </a:p>
        </p:txBody>
      </p:sp>
    </p:spTree>
    <p:extLst>
      <p:ext uri="{BB962C8B-B14F-4D97-AF65-F5344CB8AC3E}">
        <p14:creationId xmlns:p14="http://schemas.microsoft.com/office/powerpoint/2010/main" val="2581515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793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3637"/>
            <a:ext cx="4040188"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93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3637"/>
            <a:ext cx="4041775"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D1A31CDC-7CA6-B44B-95E4-E0DE28C4EB69}" type="slidenum">
              <a:rPr lang="en-US">
                <a:solidFill>
                  <a:srgbClr val="FFFFFF"/>
                </a:solidFill>
              </a:rPr>
              <a:pPr>
                <a:defRPr/>
              </a:pPr>
              <a:t>‹#›</a:t>
            </a:fld>
            <a:endParaRPr lang="en-US" sz="1400" b="0">
              <a:solidFill>
                <a:srgbClr val="000000"/>
              </a:solidFill>
              <a:latin typeface="Times" charset="0"/>
            </a:endParaRPr>
          </a:p>
        </p:txBody>
      </p:sp>
      <p:sp>
        <p:nvSpPr>
          <p:cNvPr id="8" name="Footer Placeholder 7"/>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a:t>[Slideshow Title - edit in Headers &amp; Footers] </a:t>
            </a:r>
          </a:p>
          <a:p>
            <a:pPr>
              <a:defRPr/>
            </a:pPr>
            <a:endParaRPr lang="en-US"/>
          </a:p>
        </p:txBody>
      </p:sp>
    </p:spTree>
    <p:extLst>
      <p:ext uri="{BB962C8B-B14F-4D97-AF65-F5344CB8AC3E}">
        <p14:creationId xmlns:p14="http://schemas.microsoft.com/office/powerpoint/2010/main" val="1918558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F46ACD5C-53BA-D540-846F-28DDCA2F7BBA}" type="slidenum">
              <a:rPr lang="en-US">
                <a:solidFill>
                  <a:srgbClr val="FFFFFF"/>
                </a:solidFill>
              </a:rPr>
              <a:pPr>
                <a:defRPr/>
              </a:pPr>
              <a:t>‹#›</a:t>
            </a:fld>
            <a:endParaRPr lang="en-US" sz="1400" b="0">
              <a:solidFill>
                <a:srgbClr val="000000"/>
              </a:solidFill>
              <a:latin typeface="Times" charset="0"/>
            </a:endParaRPr>
          </a:p>
        </p:txBody>
      </p:sp>
      <p:sp>
        <p:nvSpPr>
          <p:cNvPr id="4" name="Footer Placeholder 3"/>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a:t>[Slideshow Title - edit in Headers &amp; Footers] </a:t>
            </a:r>
          </a:p>
          <a:p>
            <a:pPr>
              <a:defRPr/>
            </a:pPr>
            <a:endParaRPr lang="en-US"/>
          </a:p>
        </p:txBody>
      </p:sp>
    </p:spTree>
    <p:extLst>
      <p:ext uri="{BB962C8B-B14F-4D97-AF65-F5344CB8AC3E}">
        <p14:creationId xmlns:p14="http://schemas.microsoft.com/office/powerpoint/2010/main" val="2075123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07ACE5A7-784D-DB4F-ACF2-47004661C9D4}" type="slidenum">
              <a:rPr lang="en-US">
                <a:solidFill>
                  <a:srgbClr val="FFFFFF"/>
                </a:solidFill>
              </a:rPr>
              <a:pPr>
                <a:defRPr/>
              </a:pPr>
              <a:t>‹#›</a:t>
            </a:fld>
            <a:endParaRPr lang="en-US" sz="1400" b="0">
              <a:solidFill>
                <a:srgbClr val="000000"/>
              </a:solidFill>
              <a:latin typeface="Times" charset="0"/>
            </a:endParaRPr>
          </a:p>
        </p:txBody>
      </p:sp>
      <p:sp>
        <p:nvSpPr>
          <p:cNvPr id="3" name="Footer Placeholder 2"/>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a:t>[Slideshow Title - edit in Headers &amp; Footers] </a:t>
            </a:r>
          </a:p>
          <a:p>
            <a:pPr>
              <a:defRPr/>
            </a:pPr>
            <a:endParaRPr lang="en-US"/>
          </a:p>
        </p:txBody>
      </p:sp>
    </p:spTree>
    <p:extLst>
      <p:ext uri="{BB962C8B-B14F-4D97-AF65-F5344CB8AC3E}">
        <p14:creationId xmlns:p14="http://schemas.microsoft.com/office/powerpoint/2010/main" val="4114505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533401"/>
            <a:ext cx="511175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695451"/>
            <a:ext cx="3008313" cy="4171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4CB9559-9E1F-2743-A28E-3EE05ABC14F5}" type="slidenum">
              <a:rPr lang="en-US">
                <a:solidFill>
                  <a:srgbClr val="FFFFFF"/>
                </a:solidFill>
              </a:rPr>
              <a:pPr>
                <a:defRPr/>
              </a:pPr>
              <a:t>‹#›</a:t>
            </a:fld>
            <a:endParaRPr lang="en-US" sz="1400" b="0">
              <a:solidFill>
                <a:srgbClr val="000000"/>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a:t>[Slideshow Title - edit in Headers &amp; Footers] </a:t>
            </a:r>
          </a:p>
          <a:p>
            <a:pPr>
              <a:defRPr/>
            </a:pPr>
            <a:endParaRPr lang="en-US"/>
          </a:p>
        </p:txBody>
      </p:sp>
    </p:spTree>
    <p:extLst>
      <p:ext uri="{BB962C8B-B14F-4D97-AF65-F5344CB8AC3E}">
        <p14:creationId xmlns:p14="http://schemas.microsoft.com/office/powerpoint/2010/main" val="320472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F1B2DC4-DFF7-484B-8C53-00C6C7D4762E}" type="datetimeFigureOut">
              <a:rPr lang="en-US" smtClean="0">
                <a:solidFill>
                  <a:prstClr val="black">
                    <a:tint val="75000"/>
                  </a:prstClr>
                </a:solidFill>
              </a:rPr>
              <a:pPr/>
              <a:t>7/5/2023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B4996-F910-9249-81AF-8103D2961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369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3806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062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2E10F85-35E6-3E44-B391-C4CE18440921}" type="slidenum">
              <a:rPr lang="en-US">
                <a:solidFill>
                  <a:srgbClr val="FFFFFF"/>
                </a:solidFill>
              </a:rPr>
              <a:pPr>
                <a:defRPr/>
              </a:pPr>
              <a:t>‹#›</a:t>
            </a:fld>
            <a:endParaRPr lang="en-US" sz="1400" b="0">
              <a:solidFill>
                <a:srgbClr val="000000"/>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a:t>[Slideshow Title - edit in Headers &amp; Footers] </a:t>
            </a:r>
          </a:p>
          <a:p>
            <a:pPr>
              <a:defRPr/>
            </a:pPr>
            <a:endParaRPr lang="en-US"/>
          </a:p>
        </p:txBody>
      </p:sp>
    </p:spTree>
    <p:extLst>
      <p:ext uri="{BB962C8B-B14F-4D97-AF65-F5344CB8AC3E}">
        <p14:creationId xmlns:p14="http://schemas.microsoft.com/office/powerpoint/2010/main" val="1170625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3D3F49A7-3237-3042-A89C-041B1DC9858F}" type="slidenum">
              <a:rPr lang="en-US">
                <a:solidFill>
                  <a:srgbClr val="FFFFFF"/>
                </a:solidFill>
              </a:rPr>
              <a:pPr>
                <a:defRPr/>
              </a:pPr>
              <a:t>‹#›</a:t>
            </a:fld>
            <a:endParaRPr lang="en-US" sz="1400" b="0">
              <a:solidFill>
                <a:srgbClr val="000000"/>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a:t>[Slideshow Title - edit in Headers &amp; Footers] </a:t>
            </a:r>
          </a:p>
          <a:p>
            <a:pPr>
              <a:defRPr/>
            </a:pPr>
            <a:endParaRPr lang="en-US"/>
          </a:p>
        </p:txBody>
      </p:sp>
    </p:spTree>
    <p:extLst>
      <p:ext uri="{BB962C8B-B14F-4D97-AF65-F5344CB8AC3E}">
        <p14:creationId xmlns:p14="http://schemas.microsoft.com/office/powerpoint/2010/main" val="634675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43399B4A-CE53-F949-B438-9393503C09D2}" type="slidenum">
              <a:rPr lang="en-US">
                <a:solidFill>
                  <a:srgbClr val="FFFFFF"/>
                </a:solidFill>
              </a:rPr>
              <a:pPr>
                <a:defRPr/>
              </a:pPr>
              <a:t>‹#›</a:t>
            </a:fld>
            <a:endParaRPr lang="en-US" sz="1400" b="0">
              <a:solidFill>
                <a:srgbClr val="000000"/>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a:t>[Slideshow Title - edit in Headers &amp; Footers] </a:t>
            </a:r>
          </a:p>
          <a:p>
            <a:pPr>
              <a:defRPr/>
            </a:pPr>
            <a:endParaRPr lang="en-US"/>
          </a:p>
        </p:txBody>
      </p:sp>
    </p:spTree>
    <p:extLst>
      <p:ext uri="{BB962C8B-B14F-4D97-AF65-F5344CB8AC3E}">
        <p14:creationId xmlns:p14="http://schemas.microsoft.com/office/powerpoint/2010/main" val="205748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8BFE7A78-5F45-A04D-91BB-ED7544270ACA}" type="datetime1">
              <a:rPr lang="en-GB" smtClean="0"/>
              <a:t>05/07/2023</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14669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EE30B758-6AC2-3241-BC84-650C04D75FEE}" type="datetime1">
              <a:rPr lang="en-GB" smtClean="0"/>
              <a:t>05/07/2023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83264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B2775403-93D7-7B48-A9B4-504FC5E50AD9}" type="datetime1">
              <a:rPr lang="en-GB" smtClean="0"/>
              <a:t>05/07/2023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38028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354B24C5-172D-B940-A6A3-93A4D5E1CD7E}" type="datetime1">
              <a:rPr lang="en-GB" smtClean="0"/>
              <a:t>05/07/2023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59572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4C17309E-3F4A-5E48-B59B-31659AEC3BE4}" type="datetime1">
              <a:rPr lang="en-GB" smtClean="0"/>
              <a:t>05/07/2023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36831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28BD75F0-1BB0-CE4C-B926-E594B27C34A9}" type="datetime1">
              <a:rPr lang="en-GB" smtClean="0"/>
              <a:t>05/07/2023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29528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32D22D01-5ED1-444E-93CD-65F83F801882}" type="datetime1">
              <a:rPr lang="en-GB" smtClean="0"/>
              <a:t>05/07/2023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2771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F1B2DC4-DFF7-484B-8C53-00C6C7D4762E}" type="datetimeFigureOut">
              <a:rPr lang="en-US" smtClean="0">
                <a:solidFill>
                  <a:prstClr val="black">
                    <a:tint val="75000"/>
                  </a:prstClr>
                </a:solidFill>
              </a:rPr>
              <a:pPr/>
              <a:t>7/5/2023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B4996-F910-9249-81AF-8103D2961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195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3DD62CAE-DA9F-5540-87E6-392F732A141D}" type="datetime1">
              <a:rPr lang="en-GB" smtClean="0"/>
              <a:t>05/07/2023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84708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EDBFA01-C4D3-C144-B82F-6E1F92E14C9B}" type="datetime1">
              <a:rPr lang="en-GB" smtClean="0"/>
              <a:t>05/07/2023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37348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D18012E9-B1A2-B74B-951F-7E649E741F7E}" type="datetime1">
              <a:rPr lang="en-GB" smtClean="0"/>
              <a:t>05/07/2023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18217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74DAB757-E501-4043-9E42-ACAC074B6E87}" type="datetime1">
              <a:rPr lang="en-GB" smtClean="0"/>
              <a:t>05/07/2023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23847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F1B2DC4-DFF7-484B-8C53-00C6C7D4762E}" type="datetimeFigureOut">
              <a:rPr lang="en-US" smtClean="0">
                <a:solidFill>
                  <a:prstClr val="black">
                    <a:tint val="75000"/>
                  </a:prstClr>
                </a:solidFill>
              </a:rPr>
              <a:pPr/>
              <a:t>7/5/2023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B4996-F910-9249-81AF-8103D2961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49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F1B2DC4-DFF7-484B-8C53-00C6C7D4762E}" type="datetimeFigureOut">
              <a:rPr lang="en-US" smtClean="0">
                <a:solidFill>
                  <a:prstClr val="black">
                    <a:tint val="75000"/>
                  </a:prstClr>
                </a:solidFill>
              </a:rPr>
              <a:pPr/>
              <a:t>7/5/2023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B4996-F910-9249-81AF-8103D2961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79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F1B2DC4-DFF7-484B-8C53-00C6C7D4762E}" type="datetimeFigureOut">
              <a:rPr lang="en-US" smtClean="0">
                <a:solidFill>
                  <a:prstClr val="black">
                    <a:tint val="75000"/>
                  </a:prstClr>
                </a:solidFill>
              </a:rPr>
              <a:pPr/>
              <a:t>7/5/2023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B4996-F910-9249-81AF-8103D2961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10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B2DC4-DFF7-484B-8C53-00C6C7D4762E}" type="datetimeFigureOut">
              <a:rPr lang="en-US" smtClean="0">
                <a:solidFill>
                  <a:prstClr val="black">
                    <a:tint val="75000"/>
                  </a:prstClr>
                </a:solidFill>
              </a:rPr>
              <a:pPr/>
              <a:t>7/5/2023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B4996-F910-9249-81AF-8103D2961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784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F1B2DC4-DFF7-484B-8C53-00C6C7D4762E}" type="datetimeFigureOut">
              <a:rPr lang="en-US" smtClean="0">
                <a:solidFill>
                  <a:prstClr val="black">
                    <a:tint val="75000"/>
                  </a:prstClr>
                </a:solidFill>
              </a:rPr>
              <a:pPr/>
              <a:t>7/5/2023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B4996-F910-9249-81AF-8103D2961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01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F1B2DC4-DFF7-484B-8C53-00C6C7D4762E}" type="datetimeFigureOut">
              <a:rPr lang="en-US" smtClean="0">
                <a:solidFill>
                  <a:prstClr val="black">
                    <a:tint val="75000"/>
                  </a:prstClr>
                </a:solidFill>
              </a:rPr>
              <a:pPr/>
              <a:t>7/5/2023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B4996-F910-9249-81AF-8103D2961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02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F1B2DC4-DFF7-484B-8C53-00C6C7D4762E}" type="datetimeFigureOut">
              <a:rPr lang="en-US" smtClean="0">
                <a:solidFill>
                  <a:prstClr val="black">
                    <a:tint val="75000"/>
                  </a:prstClr>
                </a:solidFill>
              </a:rPr>
              <a:pPr defTabSz="457200"/>
              <a:t>7/5/2023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8EB4996-F910-9249-81AF-8103D296154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20703165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57200" y="6096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10"/>
          <p:cNvSpPr>
            <a:spLocks noGrp="1" noChangeArrowheads="1"/>
          </p:cNvSpPr>
          <p:nvPr>
            <p:ph type="body" idx="1"/>
          </p:nvPr>
        </p:nvSpPr>
        <p:spPr bwMode="auto">
          <a:xfrm>
            <a:off x="457200" y="14478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6" name="Rectangle 12"/>
          <p:cNvSpPr>
            <a:spLocks noGrp="1" noChangeArrowheads="1"/>
          </p:cNvSpPr>
          <p:nvPr>
            <p:ph type="sldNum" sz="quarter" idx="4"/>
          </p:nvPr>
        </p:nvSpPr>
        <p:spPr bwMode="auto">
          <a:xfrm>
            <a:off x="8305800" y="762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eaLnBrk="0" fontAlgn="base" hangingPunct="0">
              <a:spcBef>
                <a:spcPct val="0"/>
              </a:spcBef>
              <a:spcAft>
                <a:spcPct val="0"/>
              </a:spcAft>
              <a:defRPr/>
            </a:pPr>
            <a:fld id="{E833F792-BF5D-9948-BCB2-7146925A9940}" type="slidenum">
              <a:rPr lang="en-US">
                <a:solidFill>
                  <a:srgbClr val="FFFFFF"/>
                </a:solidFill>
              </a:rPr>
              <a:pPr eaLnBrk="0" fontAlgn="base" hangingPunct="0">
                <a:spcBef>
                  <a:spcPct val="0"/>
                </a:spcBef>
                <a:spcAft>
                  <a:spcPct val="0"/>
                </a:spcAft>
                <a:defRPr/>
              </a:pPr>
              <a:t>‹#›</a:t>
            </a:fld>
            <a:endParaRPr lang="en-US" sz="1400">
              <a:solidFill>
                <a:srgbClr val="FFFFFF"/>
              </a:solidFill>
            </a:endParaRPr>
          </a:p>
        </p:txBody>
      </p:sp>
      <p:sp>
        <p:nvSpPr>
          <p:cNvPr id="1037" name="Rectangle 13"/>
          <p:cNvSpPr>
            <a:spLocks noGrp="1" noChangeArrowheads="1"/>
          </p:cNvSpPr>
          <p:nvPr>
            <p:ph type="ftr" sz="quarter" idx="3"/>
          </p:nvPr>
        </p:nvSpPr>
        <p:spPr bwMode="auto">
          <a:xfrm>
            <a:off x="76200" y="76200"/>
            <a:ext cx="449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solidFill>
                  <a:schemeClr val="bg1"/>
                </a:solidFill>
                <a:latin typeface="+mn-lt"/>
              </a:defRPr>
            </a:lvl1pPr>
          </a:lstStyle>
          <a:p>
            <a:pPr eaLnBrk="0" fontAlgn="base" hangingPunct="0">
              <a:spcBef>
                <a:spcPct val="0"/>
              </a:spcBef>
              <a:spcAft>
                <a:spcPct val="0"/>
              </a:spcAft>
              <a:defRPr/>
            </a:pPr>
            <a:r>
              <a:rPr lang="en-US">
                <a:solidFill>
                  <a:srgbClr val="FFFFFF"/>
                </a:solidFill>
              </a:rPr>
              <a:t>[Slideshow Title - edit in Headers &amp; Footers] </a:t>
            </a:r>
          </a:p>
          <a:p>
            <a:pPr eaLnBrk="0" fontAlgn="base" hangingPunct="0">
              <a:spcBef>
                <a:spcPct val="0"/>
              </a:spcBef>
              <a:spcAft>
                <a:spcPct val="0"/>
              </a:spcAft>
              <a:defRPr/>
            </a:pPr>
            <a:endParaRPr lang="en-US">
              <a:solidFill>
                <a:srgbClr val="FFFFFF"/>
              </a:solidFill>
            </a:endParaRPr>
          </a:p>
        </p:txBody>
      </p:sp>
      <p:sp>
        <p:nvSpPr>
          <p:cNvPr id="1038" name="Text Box 14"/>
          <p:cNvSpPr txBox="1">
            <a:spLocks noChangeArrowheads="1"/>
          </p:cNvSpPr>
          <p:nvPr/>
        </p:nvSpPr>
        <p:spPr bwMode="auto">
          <a:xfrm>
            <a:off x="152400" y="6362700"/>
            <a:ext cx="2200275" cy="274638"/>
          </a:xfrm>
          <a:prstGeom prst="rect">
            <a:avLst/>
          </a:prstGeom>
          <a:noFill/>
          <a:ln w="9525">
            <a:noFill/>
            <a:miter lim="800000"/>
            <a:headEnd/>
            <a:tailEnd/>
          </a:ln>
          <a:effectLst/>
        </p:spPr>
        <p:txBody>
          <a:bodyPr wrap="none">
            <a:prstTxWarp prst="textNoShape">
              <a:avLst/>
            </a:prstTxWarp>
            <a:spAutoFit/>
          </a:bodyPr>
          <a:lstStyle/>
          <a:p>
            <a:pPr eaLnBrk="0" fontAlgn="base" hangingPunct="0">
              <a:spcBef>
                <a:spcPct val="0"/>
              </a:spcBef>
              <a:spcAft>
                <a:spcPct val="0"/>
              </a:spcAft>
              <a:defRPr/>
            </a:pPr>
            <a:r>
              <a:rPr lang="en-US" sz="1200" b="1">
                <a:solidFill>
                  <a:srgbClr val="FFFFFF"/>
                </a:solidFill>
              </a:rPr>
              <a:t>www.worcestershire.gov.uk</a:t>
            </a:r>
          </a:p>
        </p:txBody>
      </p:sp>
    </p:spTree>
    <p:extLst>
      <p:ext uri="{BB962C8B-B14F-4D97-AF65-F5344CB8AC3E}">
        <p14:creationId xmlns:p14="http://schemas.microsoft.com/office/powerpoint/2010/main" val="155810937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dt="0"/>
  <p:txStyles>
    <p:titleStyle>
      <a:lvl1pPr algn="l" rtl="0" eaLnBrk="1" fontAlgn="base" hangingPunct="1">
        <a:spcBef>
          <a:spcPct val="0"/>
        </a:spcBef>
        <a:spcAft>
          <a:spcPct val="0"/>
        </a:spcAft>
        <a:defRPr sz="3600" b="1">
          <a:solidFill>
            <a:srgbClr val="981A31"/>
          </a:solidFill>
          <a:latin typeface="+mj-lt"/>
          <a:ea typeface="Geneva" charset="-128"/>
          <a:cs typeface="Geneva" charset="-128"/>
        </a:defRPr>
      </a:lvl1pPr>
      <a:lvl2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2pPr>
      <a:lvl3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3pPr>
      <a:lvl4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4pPr>
      <a:lvl5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5pPr>
      <a:lvl6pPr marL="457200" algn="l" rtl="0" eaLnBrk="1" fontAlgn="base" hangingPunct="1">
        <a:spcBef>
          <a:spcPct val="0"/>
        </a:spcBef>
        <a:spcAft>
          <a:spcPct val="0"/>
        </a:spcAft>
        <a:defRPr sz="3600" b="1">
          <a:solidFill>
            <a:srgbClr val="1DA5AD"/>
          </a:solidFill>
          <a:latin typeface="Arial" pitchFamily="1" charset="0"/>
        </a:defRPr>
      </a:lvl6pPr>
      <a:lvl7pPr marL="914400" algn="l" rtl="0" eaLnBrk="1" fontAlgn="base" hangingPunct="1">
        <a:spcBef>
          <a:spcPct val="0"/>
        </a:spcBef>
        <a:spcAft>
          <a:spcPct val="0"/>
        </a:spcAft>
        <a:defRPr sz="3600" b="1">
          <a:solidFill>
            <a:srgbClr val="1DA5AD"/>
          </a:solidFill>
          <a:latin typeface="Arial" pitchFamily="1" charset="0"/>
        </a:defRPr>
      </a:lvl7pPr>
      <a:lvl8pPr marL="1371600" algn="l" rtl="0" eaLnBrk="1" fontAlgn="base" hangingPunct="1">
        <a:spcBef>
          <a:spcPct val="0"/>
        </a:spcBef>
        <a:spcAft>
          <a:spcPct val="0"/>
        </a:spcAft>
        <a:defRPr sz="3600" b="1">
          <a:solidFill>
            <a:srgbClr val="1DA5AD"/>
          </a:solidFill>
          <a:latin typeface="Arial" pitchFamily="1" charset="0"/>
        </a:defRPr>
      </a:lvl8pPr>
      <a:lvl9pPr marL="1828800" algn="l" rtl="0" eaLnBrk="1" fontAlgn="base" hangingPunct="1">
        <a:spcBef>
          <a:spcPct val="0"/>
        </a:spcBef>
        <a:spcAft>
          <a:spcPct val="0"/>
        </a:spcAft>
        <a:defRPr sz="3600" b="1">
          <a:solidFill>
            <a:srgbClr val="1DA5AD"/>
          </a:solidFill>
          <a:latin typeface="Arial" pitchFamily="1" charset="0"/>
        </a:defRPr>
      </a:lvl9pPr>
    </p:titleStyle>
    <p:bodyStyle>
      <a:lvl1pPr marL="342900" indent="-342900" algn="l" rtl="0" eaLnBrk="1" fontAlgn="base" hangingPunct="1">
        <a:lnSpc>
          <a:spcPct val="90000"/>
        </a:lnSpc>
        <a:spcBef>
          <a:spcPct val="20000"/>
        </a:spcBef>
        <a:spcAft>
          <a:spcPct val="0"/>
        </a:spcAft>
        <a:buClr>
          <a:schemeClr val="bg2"/>
        </a:buClr>
        <a:buChar char="•"/>
        <a:defRPr sz="2800">
          <a:solidFill>
            <a:schemeClr val="tx1"/>
          </a:solidFill>
          <a:latin typeface="+mn-lt"/>
          <a:ea typeface="Geneva" charset="-128"/>
          <a:cs typeface="Geneva" charset="-128"/>
        </a:defRPr>
      </a:lvl1pPr>
      <a:lvl2pPr marL="742950" indent="-285750" algn="l" rtl="0" eaLnBrk="1" fontAlgn="base" hangingPunct="1">
        <a:lnSpc>
          <a:spcPct val="90000"/>
        </a:lnSpc>
        <a:spcBef>
          <a:spcPct val="20000"/>
        </a:spcBef>
        <a:spcAft>
          <a:spcPct val="0"/>
        </a:spcAft>
        <a:buClr>
          <a:schemeClr val="bg2"/>
        </a:buClr>
        <a:buFont typeface="Times" charset="0"/>
        <a:buChar char="•"/>
        <a:defRPr sz="2400">
          <a:solidFill>
            <a:schemeClr val="tx1"/>
          </a:solidFill>
          <a:latin typeface="+mn-lt"/>
          <a:ea typeface="Geneva" charset="-128"/>
        </a:defRPr>
      </a:lvl2pPr>
      <a:lvl3pPr marL="1143000" indent="-228600" algn="l" rtl="0" eaLnBrk="1" fontAlgn="base" hangingPunct="1">
        <a:lnSpc>
          <a:spcPct val="90000"/>
        </a:lnSpc>
        <a:spcBef>
          <a:spcPct val="20000"/>
        </a:spcBef>
        <a:spcAft>
          <a:spcPct val="0"/>
        </a:spcAft>
        <a:buClr>
          <a:schemeClr val="bg2"/>
        </a:buClr>
        <a:buChar char="•"/>
        <a:defRPr sz="2400">
          <a:solidFill>
            <a:schemeClr val="tx1"/>
          </a:solidFill>
          <a:latin typeface="+mn-lt"/>
          <a:ea typeface="Geneva" charset="-128"/>
        </a:defRPr>
      </a:lvl3pPr>
      <a:lvl4pPr marL="1600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4pPr>
      <a:lvl5pPr marL="20574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5pPr>
      <a:lvl6pPr marL="25146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6pPr>
      <a:lvl7pPr marL="29718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7pPr>
      <a:lvl8pPr marL="34290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8pPr>
      <a:lvl9pPr marL="3886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9141714"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519634" y="-3086"/>
            <a:ext cx="994583"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0"/>
          </a:p>
        </p:txBody>
      </p:sp>
      <p:sp>
        <p:nvSpPr>
          <p:cNvPr id="9" name="Freeform: Shape 8">
            <a:extLst>
              <a:ext uri="{FF2B5EF4-FFF2-40B4-BE49-F238E27FC236}">
                <a16:creationId xmlns:a16="http://schemas.microsoft.com/office/drawing/2014/main" id="{68680585-71F9-4721-A998-4974171D2EB4}"/>
              </a:ext>
            </a:extLst>
          </p:cNvPr>
          <p:cNvSpPr/>
          <p:nvPr/>
        </p:nvSpPr>
        <p:spPr>
          <a:xfrm>
            <a:off x="7829442" y="6172201"/>
            <a:ext cx="1111577"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0"/>
          </a:p>
        </p:txBody>
      </p:sp>
      <p:sp>
        <p:nvSpPr>
          <p:cNvPr id="10" name="Freeform: Shape 9">
            <a:extLst>
              <a:ext uri="{FF2B5EF4-FFF2-40B4-BE49-F238E27FC236}">
                <a16:creationId xmlns:a16="http://schemas.microsoft.com/office/drawing/2014/main" id="{12BC95C2-2EEC-4F59-ABA8-660B0D059CCF}"/>
              </a:ext>
            </a:extLst>
          </p:cNvPr>
          <p:cNvSpPr/>
          <p:nvPr/>
        </p:nvSpPr>
        <p:spPr>
          <a:xfrm>
            <a:off x="5983014" y="5197178"/>
            <a:ext cx="31587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8137" y="15178"/>
            <a:ext cx="1649213"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sz="1350"/>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sz="1350"/>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sz="1350"/>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sz="1350"/>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sz="1350"/>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sz="1350"/>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sz="1350"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6457950" y="3276601"/>
            <a:ext cx="2646945"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sz="1350"/>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sz="1350"/>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sz="1350"/>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sz="1350"/>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sz="1350"/>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sz="1350"/>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sz="1350"/>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lang="en-US" sz="675" kern="1200" cap="all" spc="150" smtClean="0">
                <a:solidFill>
                  <a:schemeClr val="accent1"/>
                </a:solidFill>
                <a:latin typeface="+mn-lt"/>
                <a:ea typeface="+mn-ea"/>
                <a:cs typeface="Segoe UI Semilight" panose="020B0402040204020203" pitchFamily="34" charset="0"/>
              </a:defRPr>
            </a:lvl1pPr>
          </a:lstStyle>
          <a:p>
            <a:fld id="{51AFBAF3-92D4-C940-BBAB-23884A3C4215}" type="datetime1">
              <a:rPr lang="en-GB" smtClean="0"/>
              <a:t>05/07/2023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lang="en-US" sz="675" kern="1200" cap="all" spc="15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7429500" y="6356351"/>
            <a:ext cx="1085850" cy="365125"/>
          </a:xfrm>
          <a:prstGeom prst="rect">
            <a:avLst/>
          </a:prstGeom>
        </p:spPr>
        <p:txBody>
          <a:bodyPr vert="horz" lIns="91440" tIns="45720" rIns="91440" bIns="45720" rtlCol="0" anchor="ctr"/>
          <a:lstStyle>
            <a:lvl1pPr algn="r">
              <a:defRPr lang="en-US" sz="675" kern="1200" cap="all" spc="15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41724795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defTabSz="685800" rtl="0" eaLnBrk="1" latinLnBrk="0" hangingPunct="1">
        <a:lnSpc>
          <a:spcPct val="100000"/>
        </a:lnSpc>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accent5"/>
        </a:buClr>
        <a:buFont typeface="Avenir Next LT Pro" panose="020B05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110000"/>
        </a:lnSpc>
        <a:spcBef>
          <a:spcPts val="375"/>
        </a:spcBef>
        <a:buClr>
          <a:schemeClr val="accent5"/>
        </a:buClr>
        <a:buFont typeface="Avenir Next LT Pro" panose="020B05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110000"/>
        </a:lnSpc>
        <a:spcBef>
          <a:spcPts val="375"/>
        </a:spcBef>
        <a:buClr>
          <a:schemeClr val="accent5"/>
        </a:buClr>
        <a:buFont typeface="Avenir Next LT Pro" panose="020B05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110000"/>
        </a:lnSpc>
        <a:spcBef>
          <a:spcPts val="375"/>
        </a:spcBef>
        <a:buClr>
          <a:schemeClr val="accent5"/>
        </a:buClr>
        <a:buFont typeface="Avenir Next LT Pro" panose="020B05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110000"/>
        </a:lnSpc>
        <a:spcBef>
          <a:spcPts val="375"/>
        </a:spcBef>
        <a:buClr>
          <a:schemeClr val="accent5"/>
        </a:buClr>
        <a:buFont typeface="Avenir Next LT Pro" panose="020B05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notesSlide" Target="../notesSlides/notesSlide5.xml"/><Relationship Id="rId16" Type="http://schemas.openxmlformats.org/officeDocument/2006/relationships/image" Target="../media/image15.png"/><Relationship Id="rId1" Type="http://schemas.openxmlformats.org/officeDocument/2006/relationships/slideLayout" Target="../slideLayouts/slideLayout29.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7.jpg"/><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hyperlink" Target="https://www.safeguardingworcestershire.org.uk/documents/worcestershire-draft-adult-exploitation-strategy-consultation-document-may-2023/" TargetMode="Externa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pixabay.com/en/break-construction-workers-3341590/"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6.png"/><Relationship Id="rId4" Type="http://schemas.microsoft.com/office/2014/relationships/chartEx" Target="../charts/chartEx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14/relationships/chartEx" Target="../charts/chartEx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www.peoplematters.in/article/technology/how-effective-are-networking-sites-1949" TargetMode="Externa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safeguardingworcestershire.org.uk/documents/worcestershire-draft-adult-exploitation-strategy-consultation-document-may-2023/" TargetMode="Externa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GB" sz="1600" i="1" dirty="0">
                <a:solidFill>
                  <a:prstClr val="white"/>
                </a:solidFill>
              </a:rPr>
              <a:t>          Because Safeguarding is everybody’s business</a:t>
            </a:r>
          </a:p>
        </p:txBody>
      </p:sp>
      <p:sp>
        <p:nvSpPr>
          <p:cNvPr id="8" name="Title 7"/>
          <p:cNvSpPr>
            <a:spLocks noGrp="1"/>
          </p:cNvSpPr>
          <p:nvPr>
            <p:ph type="ctrTitle"/>
          </p:nvPr>
        </p:nvSpPr>
        <p:spPr>
          <a:xfrm>
            <a:off x="1054735" y="244323"/>
            <a:ext cx="6811610" cy="1470025"/>
          </a:xfrm>
        </p:spPr>
        <p:txBody>
          <a:bodyPr>
            <a:normAutofit/>
          </a:bodyPr>
          <a:lstStyle/>
          <a:p>
            <a:endParaRPr lang="en-GB" sz="3600" dirty="0"/>
          </a:p>
        </p:txBody>
      </p:sp>
      <p:sp>
        <p:nvSpPr>
          <p:cNvPr id="9" name="Content Placeholder 2"/>
          <p:cNvSpPr>
            <a:spLocks noGrp="1"/>
          </p:cNvSpPr>
          <p:nvPr>
            <p:ph type="subTitle" idx="1"/>
          </p:nvPr>
        </p:nvSpPr>
        <p:spPr>
          <a:xfrm>
            <a:off x="1054735" y="1377799"/>
            <a:ext cx="6899292" cy="4261002"/>
          </a:xfrm>
        </p:spPr>
        <p:txBody>
          <a:bodyPr anchor="ctr">
            <a:noAutofit/>
          </a:bodyPr>
          <a:lstStyle/>
          <a:p>
            <a:endParaRPr lang="en-US" sz="4400" dirty="0">
              <a:solidFill>
                <a:srgbClr val="002060"/>
              </a:solidFill>
            </a:endParaRPr>
          </a:p>
        </p:txBody>
      </p:sp>
      <p:pic>
        <p:nvPicPr>
          <p:cNvPr id="1026" name="Picture 2" descr="NHS 75 - Your wish for our NHS on its 75th birthday | We Own It">
            <a:extLst>
              <a:ext uri="{FF2B5EF4-FFF2-40B4-BE49-F238E27FC236}">
                <a16:creationId xmlns:a16="http://schemas.microsoft.com/office/drawing/2014/main" id="{9EF0DAD2-D391-CA62-545D-1D6A5487A8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269" y="1483470"/>
            <a:ext cx="6516853" cy="21611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8E214C7-F8FD-30AC-A185-8979EC85A396}"/>
              </a:ext>
            </a:extLst>
          </p:cNvPr>
          <p:cNvSpPr txBox="1"/>
          <p:nvPr/>
        </p:nvSpPr>
        <p:spPr>
          <a:xfrm flipH="1">
            <a:off x="1958419" y="3968496"/>
            <a:ext cx="4968552" cy="1446550"/>
          </a:xfrm>
          <a:prstGeom prst="rect">
            <a:avLst/>
          </a:prstGeom>
          <a:solidFill>
            <a:schemeClr val="tx2">
              <a:lumMod val="60000"/>
              <a:lumOff val="40000"/>
            </a:schemeClr>
          </a:solidFill>
        </p:spPr>
        <p:txBody>
          <a:bodyPr wrap="square" rtlCol="0">
            <a:spAutoFit/>
          </a:bodyPr>
          <a:lstStyle/>
          <a:p>
            <a:pPr algn="ctr"/>
            <a:r>
              <a:rPr lang="en-GB" sz="4400" dirty="0">
                <a:solidFill>
                  <a:schemeClr val="bg1"/>
                </a:solidFill>
              </a:rPr>
              <a:t>And</a:t>
            </a:r>
          </a:p>
          <a:p>
            <a:pPr algn="ctr"/>
            <a:r>
              <a:rPr lang="en-GB" sz="4400" dirty="0">
                <a:solidFill>
                  <a:schemeClr val="bg1"/>
                </a:solidFill>
              </a:rPr>
              <a:t>Social Care</a:t>
            </a:r>
          </a:p>
        </p:txBody>
      </p:sp>
      <p:pic>
        <p:nvPicPr>
          <p:cNvPr id="10" name="Graphic 9" descr="Balloons with presents">
            <a:extLst>
              <a:ext uri="{FF2B5EF4-FFF2-40B4-BE49-F238E27FC236}">
                <a16:creationId xmlns:a16="http://schemas.microsoft.com/office/drawing/2014/main" id="{7CF36093-76C5-2E26-A01B-E2A04ADBB7D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34863" y="3763963"/>
            <a:ext cx="2564904" cy="2564904"/>
          </a:xfrm>
          <a:prstGeom prst="rect">
            <a:avLst/>
          </a:prstGeom>
        </p:spPr>
      </p:pic>
      <p:pic>
        <p:nvPicPr>
          <p:cNvPr id="11" name="Graphic 10" descr="Balloons with presents">
            <a:extLst>
              <a:ext uri="{FF2B5EF4-FFF2-40B4-BE49-F238E27FC236}">
                <a16:creationId xmlns:a16="http://schemas.microsoft.com/office/drawing/2014/main" id="{220EE6B1-8330-A1AD-79EF-83480BCD621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8995" y="3843770"/>
            <a:ext cx="2564904" cy="2564904"/>
          </a:xfrm>
          <a:prstGeom prst="rect">
            <a:avLst/>
          </a:prstGeom>
        </p:spPr>
      </p:pic>
    </p:spTree>
    <p:extLst>
      <p:ext uri="{BB962C8B-B14F-4D97-AF65-F5344CB8AC3E}">
        <p14:creationId xmlns:p14="http://schemas.microsoft.com/office/powerpoint/2010/main" val="738199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5A9A393-FBED-C748-D4BF-8D47444A5978}"/>
              </a:ext>
            </a:extLst>
          </p:cNvPr>
          <p:cNvGraphicFramePr/>
          <p:nvPr>
            <p:extLst>
              <p:ext uri="{D42A27DB-BD31-4B8C-83A1-F6EECF244321}">
                <p14:modId xmlns:p14="http://schemas.microsoft.com/office/powerpoint/2010/main" val="901847429"/>
              </p:ext>
            </p:extLst>
          </p:nvPr>
        </p:nvGraphicFramePr>
        <p:xfrm>
          <a:off x="1504950" y="980728"/>
          <a:ext cx="6134100" cy="5375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F2547500-6A16-1D44-DC57-3618355D0173}"/>
              </a:ext>
            </a:extLst>
          </p:cNvPr>
          <p:cNvGrpSpPr/>
          <p:nvPr/>
        </p:nvGrpSpPr>
        <p:grpSpPr>
          <a:xfrm>
            <a:off x="4311967" y="1664018"/>
            <a:ext cx="520065" cy="4501286"/>
            <a:chOff x="0" y="0"/>
            <a:chExt cx="693500" cy="4706700"/>
          </a:xfrm>
        </p:grpSpPr>
        <p:sp>
          <p:nvSpPr>
            <p:cNvPr id="4" name="Rectangle 3" descr="Eye">
              <a:extLst>
                <a:ext uri="{FF2B5EF4-FFF2-40B4-BE49-F238E27FC236}">
                  <a16:creationId xmlns:a16="http://schemas.microsoft.com/office/drawing/2014/main" id="{4B03CEC5-C7D1-6E2D-4586-0A9BEF7636C3}"/>
                </a:ext>
              </a:extLst>
            </p:cNvPr>
            <p:cNvSpPr/>
            <p:nvPr/>
          </p:nvSpPr>
          <p:spPr>
            <a:xfrm>
              <a:off x="63500" y="0"/>
              <a:ext cx="630000" cy="630000"/>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defTabSz="342900"/>
              <a:endParaRPr lang="en-GB" sz="1350">
                <a:solidFill>
                  <a:prstClr val="black">
                    <a:hueOff val="0"/>
                    <a:satOff val="0"/>
                    <a:lumOff val="0"/>
                    <a:alphaOff val="0"/>
                  </a:prstClr>
                </a:solidFill>
                <a:latin typeface="Segoe UI"/>
              </a:endParaRPr>
            </a:p>
          </p:txBody>
        </p:sp>
        <p:sp>
          <p:nvSpPr>
            <p:cNvPr id="5" name="Rectangle 4" descr="Bullseye">
              <a:extLst>
                <a:ext uri="{FF2B5EF4-FFF2-40B4-BE49-F238E27FC236}">
                  <a16:creationId xmlns:a16="http://schemas.microsoft.com/office/drawing/2014/main" id="{60B7619C-108F-3A7D-608E-0D4C5F75E365}"/>
                </a:ext>
              </a:extLst>
            </p:cNvPr>
            <p:cNvSpPr/>
            <p:nvPr/>
          </p:nvSpPr>
          <p:spPr>
            <a:xfrm>
              <a:off x="0" y="939800"/>
              <a:ext cx="630000" cy="630000"/>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defTabSz="342900"/>
              <a:endParaRPr lang="en-GB" sz="1350">
                <a:solidFill>
                  <a:prstClr val="black">
                    <a:hueOff val="0"/>
                    <a:satOff val="0"/>
                    <a:lumOff val="0"/>
                    <a:alphaOff val="0"/>
                  </a:prstClr>
                </a:solidFill>
                <a:latin typeface="Segoe UI"/>
              </a:endParaRPr>
            </a:p>
          </p:txBody>
        </p:sp>
        <p:sp>
          <p:nvSpPr>
            <p:cNvPr id="6" name="Rectangle 5" descr="Presentation with Checklist">
              <a:extLst>
                <a:ext uri="{FF2B5EF4-FFF2-40B4-BE49-F238E27FC236}">
                  <a16:creationId xmlns:a16="http://schemas.microsoft.com/office/drawing/2014/main" id="{E5A24ECD-6DC0-C9E3-1EB6-D21A7BC8C001}"/>
                </a:ext>
              </a:extLst>
            </p:cNvPr>
            <p:cNvSpPr/>
            <p:nvPr/>
          </p:nvSpPr>
          <p:spPr>
            <a:xfrm>
              <a:off x="0" y="2095996"/>
              <a:ext cx="629999" cy="630000"/>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defTabSz="342900"/>
              <a:endParaRPr lang="en-GB" sz="1350" dirty="0">
                <a:solidFill>
                  <a:prstClr val="black">
                    <a:hueOff val="0"/>
                    <a:satOff val="0"/>
                    <a:lumOff val="0"/>
                    <a:alphaOff val="0"/>
                  </a:prstClr>
                </a:solidFill>
                <a:latin typeface="Segoe UI"/>
              </a:endParaRPr>
            </a:p>
          </p:txBody>
        </p:sp>
        <p:sp>
          <p:nvSpPr>
            <p:cNvPr id="7" name="Rectangle 6" descr="Puzzle">
              <a:extLst>
                <a:ext uri="{FF2B5EF4-FFF2-40B4-BE49-F238E27FC236}">
                  <a16:creationId xmlns:a16="http://schemas.microsoft.com/office/drawing/2014/main" id="{AC84E76A-89AD-C326-8BA8-7D3F946876D6}"/>
                </a:ext>
              </a:extLst>
            </p:cNvPr>
            <p:cNvSpPr/>
            <p:nvPr/>
          </p:nvSpPr>
          <p:spPr>
            <a:xfrm>
              <a:off x="0" y="3009900"/>
              <a:ext cx="630000" cy="630000"/>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defTabSz="342900"/>
              <a:endParaRPr lang="en-GB" sz="1350">
                <a:solidFill>
                  <a:prstClr val="black">
                    <a:hueOff val="0"/>
                    <a:satOff val="0"/>
                    <a:lumOff val="0"/>
                    <a:alphaOff val="0"/>
                  </a:prstClr>
                </a:solidFill>
                <a:latin typeface="Segoe UI"/>
              </a:endParaRPr>
            </a:p>
          </p:txBody>
        </p:sp>
        <p:sp>
          <p:nvSpPr>
            <p:cNvPr id="8" name="Rectangle 7" descr="Magnifying glass">
              <a:extLst>
                <a:ext uri="{FF2B5EF4-FFF2-40B4-BE49-F238E27FC236}">
                  <a16:creationId xmlns:a16="http://schemas.microsoft.com/office/drawing/2014/main" id="{DB791BDA-4E5A-56C9-AFA4-6BE60CFA7096}"/>
                </a:ext>
              </a:extLst>
            </p:cNvPr>
            <p:cNvSpPr/>
            <p:nvPr/>
          </p:nvSpPr>
          <p:spPr>
            <a:xfrm>
              <a:off x="0" y="4076700"/>
              <a:ext cx="630000" cy="630000"/>
            </a:xfrm>
            <a:prstGeom prst="rect">
              <a:avLst/>
            </a:prstGeom>
            <a: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defTabSz="342900"/>
              <a:endParaRPr lang="en-GB" sz="1350">
                <a:solidFill>
                  <a:prstClr val="black">
                    <a:hueOff val="0"/>
                    <a:satOff val="0"/>
                    <a:lumOff val="0"/>
                    <a:alphaOff val="0"/>
                  </a:prstClr>
                </a:solidFill>
                <a:latin typeface="Segoe UI"/>
              </a:endParaRPr>
            </a:p>
          </p:txBody>
        </p:sp>
      </p:grpSp>
      <p:sp>
        <p:nvSpPr>
          <p:cNvPr id="9" name="Slide Number Placeholder 8">
            <a:extLst>
              <a:ext uri="{FF2B5EF4-FFF2-40B4-BE49-F238E27FC236}">
                <a16:creationId xmlns:a16="http://schemas.microsoft.com/office/drawing/2014/main" id="{26596520-B626-375A-B4D7-5CABB234881B}"/>
              </a:ext>
            </a:extLst>
          </p:cNvPr>
          <p:cNvSpPr>
            <a:spLocks noGrp="1"/>
          </p:cNvSpPr>
          <p:nvPr>
            <p:ph type="sldNum" sz="quarter" idx="12"/>
          </p:nvPr>
        </p:nvSpPr>
        <p:spPr/>
        <p:txBody>
          <a:bodyPr/>
          <a:lstStyle/>
          <a:p>
            <a:pPr defTabSz="342900"/>
            <a:fld id="{73B850FF-6169-4056-8077-06FFA93A5366}" type="slidenum">
              <a:rPr lang="en-US">
                <a:solidFill>
                  <a:srgbClr val="E45221"/>
                </a:solidFill>
                <a:latin typeface="Segoe UI"/>
              </a:rPr>
              <a:pPr defTabSz="342900"/>
              <a:t>10</a:t>
            </a:fld>
            <a:endParaRPr lang="en-US">
              <a:solidFill>
                <a:srgbClr val="E45221"/>
              </a:solidFill>
              <a:latin typeface="Segoe UI"/>
            </a:endParaRPr>
          </a:p>
        </p:txBody>
      </p:sp>
    </p:spTree>
    <p:extLst>
      <p:ext uri="{BB962C8B-B14F-4D97-AF65-F5344CB8AC3E}">
        <p14:creationId xmlns:p14="http://schemas.microsoft.com/office/powerpoint/2010/main" val="2018838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362D-E8A9-B395-3445-579BC798B244}"/>
              </a:ext>
            </a:extLst>
          </p:cNvPr>
          <p:cNvSpPr>
            <a:spLocks noGrp="1"/>
          </p:cNvSpPr>
          <p:nvPr>
            <p:ph type="title"/>
          </p:nvPr>
        </p:nvSpPr>
        <p:spPr/>
        <p:txBody>
          <a:bodyPr/>
          <a:lstStyle/>
          <a:p>
            <a:r>
              <a:rPr lang="en-GB" dirty="0"/>
              <a:t>Key Considerations</a:t>
            </a:r>
          </a:p>
        </p:txBody>
      </p:sp>
      <p:sp>
        <p:nvSpPr>
          <p:cNvPr id="3" name="Content Placeholder 2">
            <a:extLst>
              <a:ext uri="{FF2B5EF4-FFF2-40B4-BE49-F238E27FC236}">
                <a16:creationId xmlns:a16="http://schemas.microsoft.com/office/drawing/2014/main" id="{FB5A4F25-5990-5EFD-689E-101DFB9D76DD}"/>
              </a:ext>
            </a:extLst>
          </p:cNvPr>
          <p:cNvSpPr>
            <a:spLocks noGrp="1"/>
          </p:cNvSpPr>
          <p:nvPr>
            <p:ph idx="1"/>
          </p:nvPr>
        </p:nvSpPr>
        <p:spPr/>
        <p:txBody>
          <a:bodyPr/>
          <a:lstStyle/>
          <a:p>
            <a:r>
              <a:rPr lang="en-GB" sz="3200" dirty="0"/>
              <a:t>How to we know the size of the issue?</a:t>
            </a:r>
          </a:p>
          <a:p>
            <a:r>
              <a:rPr lang="en-GB" sz="3200" dirty="0"/>
              <a:t>Where will Governance and accountability lie?</a:t>
            </a:r>
          </a:p>
          <a:p>
            <a:r>
              <a:rPr lang="en-GB" sz="3200" dirty="0"/>
              <a:t>Where are the links with other strategies</a:t>
            </a:r>
          </a:p>
          <a:p>
            <a:r>
              <a:rPr lang="en-GB" sz="3200" dirty="0"/>
              <a:t>How will we monitor success?</a:t>
            </a:r>
          </a:p>
          <a:p>
            <a:endParaRPr lang="en-GB" dirty="0"/>
          </a:p>
        </p:txBody>
      </p:sp>
      <p:sp>
        <p:nvSpPr>
          <p:cNvPr id="4" name="Slide Number Placeholder 3">
            <a:extLst>
              <a:ext uri="{FF2B5EF4-FFF2-40B4-BE49-F238E27FC236}">
                <a16:creationId xmlns:a16="http://schemas.microsoft.com/office/drawing/2014/main" id="{B6CFC535-1E52-D450-5464-761C3147F699}"/>
              </a:ext>
            </a:extLst>
          </p:cNvPr>
          <p:cNvSpPr>
            <a:spLocks noGrp="1"/>
          </p:cNvSpPr>
          <p:nvPr>
            <p:ph type="sldNum" sz="quarter" idx="12"/>
          </p:nvPr>
        </p:nvSpPr>
        <p:spPr/>
        <p:txBody>
          <a:bodyPr/>
          <a:lstStyle/>
          <a:p>
            <a:pPr defTabSz="342900"/>
            <a:fld id="{73B850FF-6169-4056-8077-06FFA93A5366}" type="slidenum">
              <a:rPr lang="en-US">
                <a:solidFill>
                  <a:srgbClr val="E45221"/>
                </a:solidFill>
                <a:latin typeface="Segoe UI"/>
              </a:rPr>
              <a:pPr defTabSz="342900"/>
              <a:t>11</a:t>
            </a:fld>
            <a:endParaRPr lang="en-US">
              <a:solidFill>
                <a:srgbClr val="E45221"/>
              </a:solidFill>
              <a:latin typeface="Segoe UI"/>
            </a:endParaRPr>
          </a:p>
        </p:txBody>
      </p:sp>
    </p:spTree>
    <p:extLst>
      <p:ext uri="{BB962C8B-B14F-4D97-AF65-F5344CB8AC3E}">
        <p14:creationId xmlns:p14="http://schemas.microsoft.com/office/powerpoint/2010/main" val="658105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2228E-3285-34BE-64F4-B28906AAE7C9}"/>
              </a:ext>
            </a:extLst>
          </p:cNvPr>
          <p:cNvSpPr>
            <a:spLocks noGrp="1"/>
          </p:cNvSpPr>
          <p:nvPr>
            <p:ph type="title"/>
          </p:nvPr>
        </p:nvSpPr>
        <p:spPr>
          <a:xfrm>
            <a:off x="628650" y="1389765"/>
            <a:ext cx="7886700" cy="769434"/>
          </a:xfrm>
        </p:spPr>
        <p:txBody>
          <a:bodyPr>
            <a:noAutofit/>
          </a:bodyPr>
          <a:lstStyle/>
          <a:p>
            <a:r>
              <a:rPr lang="en-GB" dirty="0"/>
              <a:t>Data- How big is the issue in Worcestershire ?</a:t>
            </a:r>
            <a:br>
              <a:rPr lang="en-GB" dirty="0"/>
            </a:br>
            <a:endParaRPr lang="en-GB" dirty="0"/>
          </a:p>
        </p:txBody>
      </p:sp>
      <p:sp>
        <p:nvSpPr>
          <p:cNvPr id="4" name="Slide Number Placeholder 3">
            <a:extLst>
              <a:ext uri="{FF2B5EF4-FFF2-40B4-BE49-F238E27FC236}">
                <a16:creationId xmlns:a16="http://schemas.microsoft.com/office/drawing/2014/main" id="{525AE24B-9E83-A849-F470-F1FDC2E4BD2A}"/>
              </a:ext>
            </a:extLst>
          </p:cNvPr>
          <p:cNvSpPr>
            <a:spLocks noGrp="1"/>
          </p:cNvSpPr>
          <p:nvPr>
            <p:ph type="sldNum" sz="quarter" idx="12"/>
          </p:nvPr>
        </p:nvSpPr>
        <p:spPr/>
        <p:txBody>
          <a:bodyPr/>
          <a:lstStyle/>
          <a:p>
            <a:pPr defTabSz="342900"/>
            <a:fld id="{73B850FF-6169-4056-8077-06FFA93A5366}" type="slidenum">
              <a:rPr lang="en-US">
                <a:solidFill>
                  <a:srgbClr val="E45221"/>
                </a:solidFill>
                <a:latin typeface="Segoe UI"/>
              </a:rPr>
              <a:pPr defTabSz="342900"/>
              <a:t>12</a:t>
            </a:fld>
            <a:endParaRPr lang="en-US">
              <a:solidFill>
                <a:srgbClr val="E45221"/>
              </a:solidFill>
              <a:latin typeface="Segoe UI"/>
            </a:endParaRPr>
          </a:p>
        </p:txBody>
      </p:sp>
      <p:sp>
        <p:nvSpPr>
          <p:cNvPr id="6" name="Content Placeholder 5">
            <a:extLst>
              <a:ext uri="{FF2B5EF4-FFF2-40B4-BE49-F238E27FC236}">
                <a16:creationId xmlns:a16="http://schemas.microsoft.com/office/drawing/2014/main" id="{658B983B-4464-FB53-91A9-0703509F1020}"/>
              </a:ext>
            </a:extLst>
          </p:cNvPr>
          <p:cNvSpPr>
            <a:spLocks noGrp="1"/>
          </p:cNvSpPr>
          <p:nvPr>
            <p:ph idx="1"/>
          </p:nvPr>
        </p:nvSpPr>
        <p:spPr>
          <a:xfrm>
            <a:off x="628650" y="2370138"/>
            <a:ext cx="8047806" cy="3098097"/>
          </a:xfrm>
        </p:spPr>
        <p:txBody>
          <a:bodyPr/>
          <a:lstStyle/>
          <a:p>
            <a:r>
              <a:rPr lang="en-GB" dirty="0"/>
              <a:t>Some national data available </a:t>
            </a:r>
          </a:p>
          <a:p>
            <a:r>
              <a:rPr lang="en-GB" dirty="0"/>
              <a:t>Local data sketchy and patchy</a:t>
            </a:r>
          </a:p>
          <a:p>
            <a:r>
              <a:rPr lang="en-GB" dirty="0"/>
              <a:t>Likely to be underreporting</a:t>
            </a:r>
          </a:p>
          <a:p>
            <a:r>
              <a:rPr lang="en-GB" dirty="0"/>
              <a:t>Without a collaborative pathway and process, data gathering is ad hoc</a:t>
            </a:r>
          </a:p>
        </p:txBody>
      </p:sp>
    </p:spTree>
    <p:extLst>
      <p:ext uri="{BB962C8B-B14F-4D97-AF65-F5344CB8AC3E}">
        <p14:creationId xmlns:p14="http://schemas.microsoft.com/office/powerpoint/2010/main" val="374840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7510A-A872-6484-C4F8-11947E7FD491}"/>
              </a:ext>
            </a:extLst>
          </p:cNvPr>
          <p:cNvSpPr>
            <a:spLocks noGrp="1"/>
          </p:cNvSpPr>
          <p:nvPr>
            <p:ph type="title"/>
          </p:nvPr>
        </p:nvSpPr>
        <p:spPr/>
        <p:txBody>
          <a:bodyPr>
            <a:normAutofit/>
          </a:bodyPr>
          <a:lstStyle/>
          <a:p>
            <a:br>
              <a:rPr lang="en-GB" b="1" dirty="0">
                <a:ln/>
                <a:solidFill>
                  <a:schemeClr val="bg1"/>
                </a:solidFill>
              </a:rPr>
            </a:br>
            <a:endParaRPr lang="en-GB" dirty="0"/>
          </a:p>
        </p:txBody>
      </p:sp>
      <p:graphicFrame>
        <p:nvGraphicFramePr>
          <p:cNvPr id="8" name="Diagram 7">
            <a:extLst>
              <a:ext uri="{FF2B5EF4-FFF2-40B4-BE49-F238E27FC236}">
                <a16:creationId xmlns:a16="http://schemas.microsoft.com/office/drawing/2014/main" id="{278291E0-67F2-DB2A-6087-E51645F5BB8A}"/>
              </a:ext>
            </a:extLst>
          </p:cNvPr>
          <p:cNvGraphicFramePr/>
          <p:nvPr>
            <p:extLst>
              <p:ext uri="{D42A27DB-BD31-4B8C-83A1-F6EECF244321}">
                <p14:modId xmlns:p14="http://schemas.microsoft.com/office/powerpoint/2010/main" val="3764746412"/>
              </p:ext>
            </p:extLst>
          </p:nvPr>
        </p:nvGraphicFramePr>
        <p:xfrm>
          <a:off x="2051720" y="2132856"/>
          <a:ext cx="5571718" cy="3023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pplication&#10;&#10;Description automatically generated with low confidence">
            <a:extLst>
              <a:ext uri="{FF2B5EF4-FFF2-40B4-BE49-F238E27FC236}">
                <a16:creationId xmlns:a16="http://schemas.microsoft.com/office/drawing/2014/main" id="{384AD35C-AB40-DFB1-A70A-E6BB8A99768A}"/>
              </a:ext>
            </a:extLst>
          </p:cNvPr>
          <p:cNvPicPr>
            <a:picLocks noChangeAspect="1"/>
          </p:cNvPicPr>
          <p:nvPr/>
        </p:nvPicPr>
        <p:blipFill>
          <a:blip r:embed="rId7"/>
          <a:stretch>
            <a:fillRect/>
          </a:stretch>
        </p:blipFill>
        <p:spPr>
          <a:xfrm>
            <a:off x="2699792" y="497891"/>
            <a:ext cx="3476625" cy="752475"/>
          </a:xfrm>
          <a:prstGeom prst="rect">
            <a:avLst/>
          </a:prstGeom>
        </p:spPr>
      </p:pic>
      <p:sp>
        <p:nvSpPr>
          <p:cNvPr id="9" name="TextBox 8">
            <a:extLst>
              <a:ext uri="{FF2B5EF4-FFF2-40B4-BE49-F238E27FC236}">
                <a16:creationId xmlns:a16="http://schemas.microsoft.com/office/drawing/2014/main" id="{29901050-988F-4906-899A-94B203683633}"/>
              </a:ext>
            </a:extLst>
          </p:cNvPr>
          <p:cNvSpPr txBox="1"/>
          <p:nvPr/>
        </p:nvSpPr>
        <p:spPr>
          <a:xfrm>
            <a:off x="1838452" y="5338375"/>
            <a:ext cx="5571718" cy="300082"/>
          </a:xfrm>
          <a:prstGeom prst="rect">
            <a:avLst/>
          </a:prstGeom>
          <a:noFill/>
        </p:spPr>
        <p:txBody>
          <a:bodyPr wrap="none" rtlCol="0">
            <a:spAutoFit/>
          </a:bodyPr>
          <a:lstStyle/>
          <a:p>
            <a:pPr defTabSz="342900"/>
            <a:r>
              <a:rPr lang="en-GB" sz="1350" dirty="0">
                <a:solidFill>
                  <a:prstClr val="black"/>
                </a:solidFill>
                <a:latin typeface="Segoe UI"/>
              </a:rPr>
              <a:t>Groupwork led to identified elements of the strategy under 4 headings</a:t>
            </a:r>
          </a:p>
        </p:txBody>
      </p:sp>
      <p:sp>
        <p:nvSpPr>
          <p:cNvPr id="3" name="Slide Number Placeholder 2">
            <a:extLst>
              <a:ext uri="{FF2B5EF4-FFF2-40B4-BE49-F238E27FC236}">
                <a16:creationId xmlns:a16="http://schemas.microsoft.com/office/drawing/2014/main" id="{D2184993-D23A-9AE4-8585-8FB163549492}"/>
              </a:ext>
            </a:extLst>
          </p:cNvPr>
          <p:cNvSpPr>
            <a:spLocks noGrp="1"/>
          </p:cNvSpPr>
          <p:nvPr>
            <p:ph type="sldNum" sz="quarter" idx="12"/>
          </p:nvPr>
        </p:nvSpPr>
        <p:spPr/>
        <p:txBody>
          <a:bodyPr/>
          <a:lstStyle/>
          <a:p>
            <a:pPr defTabSz="342900"/>
            <a:fld id="{73B850FF-6169-4056-8077-06FFA93A5366}" type="slidenum">
              <a:rPr lang="en-US">
                <a:solidFill>
                  <a:srgbClr val="E45221"/>
                </a:solidFill>
                <a:latin typeface="Segoe UI"/>
              </a:rPr>
              <a:pPr defTabSz="342900"/>
              <a:t>13</a:t>
            </a:fld>
            <a:endParaRPr lang="en-US">
              <a:solidFill>
                <a:srgbClr val="E45221"/>
              </a:solidFill>
              <a:latin typeface="Segoe UI"/>
            </a:endParaRPr>
          </a:p>
        </p:txBody>
      </p:sp>
      <p:sp>
        <p:nvSpPr>
          <p:cNvPr id="4" name="TextBox 3">
            <a:extLst>
              <a:ext uri="{FF2B5EF4-FFF2-40B4-BE49-F238E27FC236}">
                <a16:creationId xmlns:a16="http://schemas.microsoft.com/office/drawing/2014/main" id="{37179166-3D8D-D6B2-8002-1854EAB38BF7}"/>
              </a:ext>
            </a:extLst>
          </p:cNvPr>
          <p:cNvSpPr txBox="1"/>
          <p:nvPr/>
        </p:nvSpPr>
        <p:spPr>
          <a:xfrm>
            <a:off x="628650" y="2932711"/>
            <a:ext cx="1867333" cy="1015663"/>
          </a:xfrm>
          <a:prstGeom prst="rect">
            <a:avLst/>
          </a:prstGeom>
          <a:noFill/>
        </p:spPr>
        <p:txBody>
          <a:bodyPr wrap="square" rtlCol="0">
            <a:spAutoFit/>
          </a:bodyPr>
          <a:lstStyle/>
          <a:p>
            <a:pPr defTabSz="342900"/>
            <a:r>
              <a:rPr lang="en-GB" sz="3000" b="1" dirty="0">
                <a:solidFill>
                  <a:srgbClr val="4D4EE6">
                    <a:lumMod val="75000"/>
                  </a:srgbClr>
                </a:solidFill>
                <a:latin typeface="Segoe UI"/>
              </a:rPr>
              <a:t>Tackling the 4P’s</a:t>
            </a:r>
          </a:p>
        </p:txBody>
      </p:sp>
    </p:spTree>
    <p:extLst>
      <p:ext uri="{BB962C8B-B14F-4D97-AF65-F5344CB8AC3E}">
        <p14:creationId xmlns:p14="http://schemas.microsoft.com/office/powerpoint/2010/main" val="1343558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Table outlining the aims of the  four objectives of the strategy and how these will be met.">
            <a:extLst>
              <a:ext uri="{FF2B5EF4-FFF2-40B4-BE49-F238E27FC236}">
                <a16:creationId xmlns:a16="http://schemas.microsoft.com/office/drawing/2014/main" id="{EB77E8CC-6187-79D5-50E7-54F426FF687B}"/>
              </a:ext>
            </a:extLst>
          </p:cNvPr>
          <p:cNvGrpSpPr/>
          <p:nvPr/>
        </p:nvGrpSpPr>
        <p:grpSpPr>
          <a:xfrm>
            <a:off x="395536" y="332657"/>
            <a:ext cx="8518274" cy="6525342"/>
            <a:chOff x="0" y="-1"/>
            <a:chExt cx="8281601" cy="4935808"/>
          </a:xfrm>
        </p:grpSpPr>
        <p:sp>
          <p:nvSpPr>
            <p:cNvPr id="5" name="Text Box 11">
              <a:extLst>
                <a:ext uri="{FF2B5EF4-FFF2-40B4-BE49-F238E27FC236}">
                  <a16:creationId xmlns:a16="http://schemas.microsoft.com/office/drawing/2014/main" id="{4039F1C9-464F-DEB6-6316-51F1224DAE8E}"/>
                </a:ext>
              </a:extLst>
            </p:cNvPr>
            <p:cNvSpPr txBox="1"/>
            <p:nvPr/>
          </p:nvSpPr>
          <p:spPr>
            <a:xfrm>
              <a:off x="0" y="1"/>
              <a:ext cx="1990090" cy="1256498"/>
            </a:xfrm>
            <a:prstGeom prst="rect">
              <a:avLst/>
            </a:prstGeom>
            <a:solidFill>
              <a:schemeClr val="accent2">
                <a:lumMod val="75000"/>
              </a:schemeClr>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342900"/>
              <a:r>
                <a:rPr lang="en-GB" sz="12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PREPARE</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342900"/>
              <a:r>
                <a:rPr lang="en-GB"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All agencies will understand the forms of Adult Exploitation across the county and the challenges faced by  adults who are vulnerable and that the outputs from this work can be measured, and reviewed.</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342900"/>
              <a:r>
                <a:rPr lang="en-GB" sz="9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 Box 12">
              <a:extLst>
                <a:ext uri="{FF2B5EF4-FFF2-40B4-BE49-F238E27FC236}">
                  <a16:creationId xmlns:a16="http://schemas.microsoft.com/office/drawing/2014/main" id="{4CD89756-15A0-17F5-EF1E-883A1090FE02}"/>
                </a:ext>
              </a:extLst>
            </p:cNvPr>
            <p:cNvSpPr txBox="1"/>
            <p:nvPr/>
          </p:nvSpPr>
          <p:spPr>
            <a:xfrm>
              <a:off x="14927" y="1354372"/>
              <a:ext cx="1975162" cy="3478168"/>
            </a:xfrm>
            <a:prstGeom prst="rect">
              <a:avLst/>
            </a:prstGeom>
            <a:solidFill>
              <a:schemeClr val="accent2">
                <a:lumMod val="40000"/>
                <a:lumOff val="60000"/>
              </a:schemeClr>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68580" tIns="34290" rIns="68580" bIns="34290" numCol="1" spcCol="0" rtlCol="0" fromWordArt="0" anchor="t" anchorCtr="0" forceAA="0" compatLnSpc="1">
              <a:prstTxWarp prst="textNoShape">
                <a:avLst/>
              </a:prstTxWarp>
              <a:noAutofit/>
            </a:bodyPr>
            <a:lstStyle/>
            <a:p>
              <a:pPr marL="257175" indent="-257175" defTabSz="342900">
                <a:buFont typeface="Symbol" pitchFamily="2" charset="2"/>
                <a:buChar char=""/>
              </a:pPr>
              <a:r>
                <a:rPr lang="en-US" sz="1400" dirty="0">
                  <a:solidFill>
                    <a:prstClr val="black"/>
                  </a:solidFill>
                  <a:latin typeface="Calibri" panose="020F0502020204030204" pitchFamily="34" charset="0"/>
                  <a:ea typeface="Calibri" panose="020F0502020204030204" pitchFamily="34" charset="0"/>
                </a:rPr>
                <a:t>Provide clear governance and accountability. </a:t>
              </a:r>
              <a:endParaRPr lang="en-GB" sz="1400" dirty="0">
                <a:solidFill>
                  <a:prstClr val="black"/>
                </a:solidFill>
                <a:latin typeface="Calibri" panose="020F0502020204030204" pitchFamily="34" charset="0"/>
                <a:ea typeface="Calibri" panose="020F0502020204030204" pitchFamily="34" charset="0"/>
              </a:endParaRPr>
            </a:p>
            <a:p>
              <a:pPr marL="257175" indent="-257175" defTabSz="342900">
                <a:buFont typeface="Symbol" pitchFamily="2" charset="2"/>
                <a:buChar char=""/>
              </a:pPr>
              <a:r>
                <a:rPr lang="en-US" sz="1400" dirty="0">
                  <a:solidFill>
                    <a:prstClr val="black"/>
                  </a:solidFill>
                  <a:latin typeface="Calibri" panose="020F0502020204030204" pitchFamily="34" charset="0"/>
                  <a:ea typeface="Calibri" panose="020F0502020204030204" pitchFamily="34" charset="0"/>
                </a:rPr>
                <a:t>Develop an understanding of the profile of victims and offenders in the County.</a:t>
              </a:r>
              <a:endParaRPr lang="en-GB" sz="1400" dirty="0">
                <a:solidFill>
                  <a:prstClr val="black"/>
                </a:solidFill>
                <a:latin typeface="Calibri" panose="020F0502020204030204" pitchFamily="34" charset="0"/>
                <a:ea typeface="Calibri" panose="020F0502020204030204" pitchFamily="34" charset="0"/>
              </a:endParaRPr>
            </a:p>
            <a:p>
              <a:pPr marL="257175" indent="-257175" defTabSz="342900">
                <a:buFont typeface="Symbol" pitchFamily="2" charset="2"/>
                <a:buChar char=""/>
              </a:pPr>
              <a:r>
                <a:rPr lang="en-US" sz="1400" dirty="0">
                  <a:solidFill>
                    <a:prstClr val="black"/>
                  </a:solidFill>
                  <a:latin typeface="Calibri" panose="020F0502020204030204" pitchFamily="34" charset="0"/>
                  <a:ea typeface="Calibri" panose="020F0502020204030204" pitchFamily="34" charset="0"/>
                </a:rPr>
                <a:t>Develop and strengthen data gathering. </a:t>
              </a:r>
              <a:endParaRPr lang="en-GB" sz="1400" dirty="0">
                <a:solidFill>
                  <a:prstClr val="black"/>
                </a:solidFill>
                <a:latin typeface="Calibri" panose="020F0502020204030204" pitchFamily="34" charset="0"/>
                <a:ea typeface="Calibri" panose="020F0502020204030204" pitchFamily="34" charset="0"/>
              </a:endParaRPr>
            </a:p>
            <a:p>
              <a:pPr marL="257175" indent="-257175" defTabSz="342900">
                <a:buFont typeface="Symbol" pitchFamily="2" charset="2"/>
                <a:buChar char=""/>
              </a:pPr>
              <a:r>
                <a:rPr lang="en-US" sz="1400" dirty="0">
                  <a:solidFill>
                    <a:prstClr val="black"/>
                  </a:solidFill>
                  <a:latin typeface="Calibri" panose="020F0502020204030204" pitchFamily="34" charset="0"/>
                  <a:ea typeface="Calibri" panose="020F0502020204030204" pitchFamily="34" charset="0"/>
                </a:rPr>
                <a:t>Use intelligence and information sharing to keep up with how exploitation is changing over time in order that processes remain relevant.</a:t>
              </a:r>
              <a:endParaRPr lang="en-GB" sz="1400" dirty="0">
                <a:solidFill>
                  <a:prstClr val="black"/>
                </a:solidFill>
                <a:latin typeface="Calibri" panose="020F0502020204030204" pitchFamily="34" charset="0"/>
                <a:ea typeface="Calibri" panose="020F0502020204030204" pitchFamily="34" charset="0"/>
              </a:endParaRPr>
            </a:p>
            <a:p>
              <a:pPr marL="135255" defTabSz="342900"/>
              <a:r>
                <a:rPr lang="en-US" sz="750" dirty="0">
                  <a:solidFill>
                    <a:prstClr val="black"/>
                  </a:solidFill>
                  <a:latin typeface="Calibri" panose="020F0502020204030204" pitchFamily="34" charset="0"/>
                  <a:ea typeface="Calibri" panose="020F0502020204030204" pitchFamily="34" charset="0"/>
                </a:rPr>
                <a:t> </a:t>
              </a:r>
              <a:endParaRPr lang="en-GB" sz="825" dirty="0">
                <a:solidFill>
                  <a:prstClr val="black"/>
                </a:solidFill>
                <a:latin typeface="Calibri" panose="020F0502020204030204" pitchFamily="34" charset="0"/>
                <a:ea typeface="Calibri" panose="020F0502020204030204" pitchFamily="34" charset="0"/>
              </a:endParaRPr>
            </a:p>
            <a:p>
              <a:pPr defTabSz="342900"/>
              <a:r>
                <a:rPr lang="en-GB" sz="9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 Box 13">
              <a:extLst>
                <a:ext uri="{FF2B5EF4-FFF2-40B4-BE49-F238E27FC236}">
                  <a16:creationId xmlns:a16="http://schemas.microsoft.com/office/drawing/2014/main" id="{C2BDE27D-86BC-5882-6258-4DE1F189B9EC}"/>
                </a:ext>
              </a:extLst>
            </p:cNvPr>
            <p:cNvSpPr txBox="1"/>
            <p:nvPr/>
          </p:nvSpPr>
          <p:spPr>
            <a:xfrm>
              <a:off x="1986197" y="1"/>
              <a:ext cx="1990090" cy="1256498"/>
            </a:xfrm>
            <a:prstGeom prst="rect">
              <a:avLst/>
            </a:prstGeom>
            <a:solidFill>
              <a:schemeClr val="accent2">
                <a:lumMod val="75000"/>
              </a:schemeClr>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342900"/>
              <a:r>
                <a:rPr lang="en-GB" sz="12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PREVENT</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342900"/>
              <a:r>
                <a:rPr lang="en-GB"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Increase awareness and understanding of adults at risk, professionals and public of community risks and threats, thereby increasing prevention and resilience</a:t>
              </a:r>
              <a:r>
                <a:rPr lang="en-GB" sz="900" dirty="0">
                  <a:solidFill>
                    <a:srgbClr val="FFFFFF"/>
                  </a:solidFill>
                  <a:latin typeface="Calibri" panose="020F0502020204030204" pitchFamily="34" charset="0"/>
                  <a:ea typeface="Calibri" panose="020F0502020204030204" pitchFamily="34" charset="0"/>
                  <a:cs typeface="Times New Roman" panose="02020603050405020304" pitchFamily="18" charset="0"/>
                </a:rPr>
                <a:t>.</a:t>
              </a:r>
              <a:endParaRPr lang="en-GB"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342900"/>
              <a:r>
                <a:rPr lang="en-GB" sz="9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GB"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14">
              <a:extLst>
                <a:ext uri="{FF2B5EF4-FFF2-40B4-BE49-F238E27FC236}">
                  <a16:creationId xmlns:a16="http://schemas.microsoft.com/office/drawing/2014/main" id="{B47BF364-A39F-B8A2-70FA-DA7D7C2481F6}"/>
                </a:ext>
              </a:extLst>
            </p:cNvPr>
            <p:cNvSpPr txBox="1"/>
            <p:nvPr/>
          </p:nvSpPr>
          <p:spPr>
            <a:xfrm>
              <a:off x="1993692" y="1354372"/>
              <a:ext cx="1993630" cy="3478168"/>
            </a:xfrm>
            <a:prstGeom prst="rect">
              <a:avLst/>
            </a:prstGeom>
            <a:solidFill>
              <a:schemeClr val="accent2">
                <a:lumMod val="40000"/>
                <a:lumOff val="60000"/>
              </a:schemeClr>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68580" tIns="34290" rIns="68580" bIns="34290" numCol="1" spcCol="0" rtlCol="0" fromWordArt="0" anchor="t" anchorCtr="0" forceAA="0" compatLnSpc="1">
              <a:prstTxWarp prst="textNoShape">
                <a:avLst/>
              </a:prstTxWarp>
              <a:noAutofit/>
            </a:bodyPr>
            <a:lstStyle/>
            <a:p>
              <a:pPr marL="257175" indent="-257175" defTabSz="342900">
                <a:buFont typeface="Symbol" pitchFamily="2" charset="2"/>
                <a:buChar char=""/>
              </a:pPr>
              <a:r>
                <a:rPr lang="en-US" sz="1400" dirty="0">
                  <a:solidFill>
                    <a:prstClr val="black"/>
                  </a:solidFill>
                  <a:latin typeface="Calibri" panose="020F0502020204030204" pitchFamily="34" charset="0"/>
                  <a:ea typeface="Calibri" panose="020F0502020204030204" pitchFamily="34" charset="0"/>
                </a:rPr>
                <a:t>Offer training and other awareness raising options across all agencies that increases the early identification of those at risk.</a:t>
              </a:r>
              <a:endParaRPr lang="en-GB" sz="1400" dirty="0">
                <a:solidFill>
                  <a:prstClr val="black"/>
                </a:solidFill>
                <a:latin typeface="Calibri" panose="020F0502020204030204" pitchFamily="34" charset="0"/>
                <a:ea typeface="Calibri" panose="020F0502020204030204" pitchFamily="34" charset="0"/>
              </a:endParaRPr>
            </a:p>
            <a:p>
              <a:pPr marL="257175" indent="-257175" defTabSz="342900">
                <a:buFont typeface="Symbol" pitchFamily="2" charset="2"/>
                <a:buChar char=""/>
              </a:pPr>
              <a:r>
                <a:rPr lang="en-US" sz="1400" dirty="0">
                  <a:solidFill>
                    <a:prstClr val="black"/>
                  </a:solidFill>
                  <a:latin typeface="Calibri" panose="020F0502020204030204" pitchFamily="34" charset="0"/>
                  <a:ea typeface="Calibri" panose="020F0502020204030204" pitchFamily="34" charset="0"/>
                </a:rPr>
                <a:t>Support a communication strategy that covers a range of audiences and includes campaign materials and resources.</a:t>
              </a:r>
              <a:endParaRPr lang="en-GB" sz="1400" dirty="0">
                <a:solidFill>
                  <a:prstClr val="black"/>
                </a:solidFill>
                <a:latin typeface="Calibri" panose="020F0502020204030204" pitchFamily="34" charset="0"/>
                <a:ea typeface="Calibri" panose="020F0502020204030204" pitchFamily="34" charset="0"/>
              </a:endParaRPr>
            </a:p>
            <a:p>
              <a:pPr marL="257175" indent="-257175" defTabSz="342900">
                <a:buFont typeface="Symbol" pitchFamily="2" charset="2"/>
                <a:buChar char=""/>
              </a:pPr>
              <a:r>
                <a:rPr lang="en-US" sz="1400" dirty="0">
                  <a:solidFill>
                    <a:prstClr val="black"/>
                  </a:solidFill>
                  <a:latin typeface="Calibri" panose="020F0502020204030204" pitchFamily="34" charset="0"/>
                  <a:ea typeface="Calibri" panose="020F0502020204030204" pitchFamily="34" charset="0"/>
                </a:rPr>
                <a:t>Provide tools and guidance that support identifications, types of exploitation</a:t>
              </a:r>
              <a:r>
                <a:rPr lang="en-US" sz="750" dirty="0">
                  <a:solidFill>
                    <a:prstClr val="black"/>
                  </a:solidFill>
                  <a:latin typeface="Calibri" panose="020F0502020204030204" pitchFamily="34" charset="0"/>
                  <a:ea typeface="Calibri" panose="020F0502020204030204" pitchFamily="34" charset="0"/>
                </a:rPr>
                <a:t>.</a:t>
              </a:r>
              <a:endParaRPr lang="en-GB" sz="825" dirty="0">
                <a:solidFill>
                  <a:prstClr val="black"/>
                </a:solidFill>
                <a:latin typeface="Calibri" panose="020F0502020204030204" pitchFamily="34" charset="0"/>
                <a:ea typeface="Calibri" panose="020F0502020204030204" pitchFamily="34" charset="0"/>
              </a:endParaRPr>
            </a:p>
            <a:p>
              <a:pPr marL="67628" defTabSz="342900"/>
              <a:r>
                <a:rPr lang="en-US" sz="750" dirty="0">
                  <a:solidFill>
                    <a:prstClr val="black"/>
                  </a:solidFill>
                  <a:latin typeface="Calibri" panose="020F0502020204030204" pitchFamily="34" charset="0"/>
                  <a:ea typeface="Calibri" panose="020F0502020204030204" pitchFamily="34" charset="0"/>
                </a:rPr>
                <a:t> </a:t>
              </a:r>
              <a:endParaRPr lang="en-GB" sz="825" dirty="0">
                <a:solidFill>
                  <a:prstClr val="black"/>
                </a:solidFill>
                <a:latin typeface="Calibri" panose="020F0502020204030204" pitchFamily="34" charset="0"/>
                <a:ea typeface="Calibri" panose="020F0502020204030204" pitchFamily="34" charset="0"/>
              </a:endParaRPr>
            </a:p>
          </p:txBody>
        </p:sp>
        <p:sp>
          <p:nvSpPr>
            <p:cNvPr id="9" name="Text Box 15">
              <a:extLst>
                <a:ext uri="{FF2B5EF4-FFF2-40B4-BE49-F238E27FC236}">
                  <a16:creationId xmlns:a16="http://schemas.microsoft.com/office/drawing/2014/main" id="{49402FC3-7E48-08F6-5360-80E8FA9F0DE1}"/>
                </a:ext>
              </a:extLst>
            </p:cNvPr>
            <p:cNvSpPr txBox="1"/>
            <p:nvPr/>
          </p:nvSpPr>
          <p:spPr>
            <a:xfrm>
              <a:off x="3972394" y="0"/>
              <a:ext cx="1990153" cy="1256497"/>
            </a:xfrm>
            <a:prstGeom prst="rect">
              <a:avLst/>
            </a:prstGeom>
            <a:solidFill>
              <a:schemeClr val="accent2">
                <a:lumMod val="75000"/>
              </a:schemeClr>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342900"/>
              <a:r>
                <a:rPr lang="en-GB" sz="12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PROTECT</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342900"/>
              <a:r>
                <a:rPr lang="en-GB"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All agencies are steadfast in their protection of those adults who are at risk of or victims of all types of exploitation.</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342900"/>
              <a:r>
                <a:rPr lang="en-GB"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Partner agencies will work together to ensure that exploited adults are heard, protected and that offenders will be held to account. </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16">
              <a:extLst>
                <a:ext uri="{FF2B5EF4-FFF2-40B4-BE49-F238E27FC236}">
                  <a16:creationId xmlns:a16="http://schemas.microsoft.com/office/drawing/2014/main" id="{91B99AD2-3629-CFB2-1A27-B811E03F3291}"/>
                </a:ext>
              </a:extLst>
            </p:cNvPr>
            <p:cNvSpPr txBox="1"/>
            <p:nvPr/>
          </p:nvSpPr>
          <p:spPr>
            <a:xfrm>
              <a:off x="3979889" y="1354372"/>
              <a:ext cx="2016177" cy="3581435"/>
            </a:xfrm>
            <a:prstGeom prst="rect">
              <a:avLst/>
            </a:prstGeom>
            <a:solidFill>
              <a:schemeClr val="accent2">
                <a:lumMod val="40000"/>
                <a:lumOff val="60000"/>
              </a:schemeClr>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68580" tIns="34290" rIns="68580" bIns="34290" numCol="1" spcCol="0" rtlCol="0" fromWordArt="0" anchor="t" anchorCtr="0" forceAA="0" compatLnSpc="1">
              <a:prstTxWarp prst="textNoShape">
                <a:avLst/>
              </a:prstTxWarp>
              <a:noAutofit/>
            </a:bodyPr>
            <a:lstStyle/>
            <a:p>
              <a:pPr marL="257175" indent="-257175" defTabSz="342900">
                <a:buFont typeface="Symbol" pitchFamily="2" charset="2"/>
                <a:buChar char=""/>
              </a:pPr>
              <a:r>
                <a:rPr lang="en-US" sz="1400" dirty="0">
                  <a:solidFill>
                    <a:prstClr val="black"/>
                  </a:solidFill>
                  <a:latin typeface="Calibri" panose="020F0502020204030204" pitchFamily="34" charset="0"/>
                  <a:ea typeface="Calibri" panose="020F0502020204030204" pitchFamily="34" charset="0"/>
                </a:rPr>
                <a:t>All agencies will commit to ensuring that relevant guidance, procedures, and pathways are in place and complied with.</a:t>
              </a:r>
              <a:endParaRPr lang="en-GB" sz="1400" dirty="0">
                <a:solidFill>
                  <a:prstClr val="black"/>
                </a:solidFill>
                <a:latin typeface="Calibri" panose="020F0502020204030204" pitchFamily="34" charset="0"/>
                <a:ea typeface="Calibri" panose="020F0502020204030204" pitchFamily="34" charset="0"/>
              </a:endParaRPr>
            </a:p>
            <a:p>
              <a:pPr marL="257175" indent="-257175" defTabSz="342900">
                <a:buFont typeface="Symbol" pitchFamily="2" charset="2"/>
                <a:buChar char=""/>
              </a:pPr>
              <a:r>
                <a:rPr lang="en-US" sz="1400" dirty="0">
                  <a:solidFill>
                    <a:prstClr val="black"/>
                  </a:solidFill>
                  <a:latin typeface="Calibri" panose="020F0502020204030204" pitchFamily="34" charset="0"/>
                  <a:ea typeface="Calibri" panose="020F0502020204030204" pitchFamily="34" charset="0"/>
                </a:rPr>
                <a:t>All agencies will identify a key lead for Adult Exploitation where appropriate.</a:t>
              </a:r>
              <a:endParaRPr lang="en-GB" sz="1400" dirty="0">
                <a:solidFill>
                  <a:prstClr val="black"/>
                </a:solidFill>
                <a:latin typeface="Calibri" panose="020F0502020204030204" pitchFamily="34" charset="0"/>
                <a:ea typeface="Calibri" panose="020F0502020204030204" pitchFamily="34" charset="0"/>
              </a:endParaRPr>
            </a:p>
            <a:p>
              <a:pPr marL="257175" indent="-257175" defTabSz="342900">
                <a:buFont typeface="Symbol" pitchFamily="2" charset="2"/>
                <a:buChar char=""/>
              </a:pPr>
              <a:r>
                <a:rPr lang="en-US" sz="1400" dirty="0">
                  <a:solidFill>
                    <a:prstClr val="black"/>
                  </a:solidFill>
                  <a:latin typeface="Calibri" panose="020F0502020204030204" pitchFamily="34" charset="0"/>
                  <a:ea typeface="Calibri" panose="020F0502020204030204" pitchFamily="34" charset="0"/>
                </a:rPr>
                <a:t>Safety planning will be effective and creative.</a:t>
              </a:r>
              <a:endParaRPr lang="en-GB" sz="1400" dirty="0">
                <a:solidFill>
                  <a:prstClr val="black"/>
                </a:solidFill>
                <a:latin typeface="Calibri" panose="020F0502020204030204" pitchFamily="34" charset="0"/>
                <a:ea typeface="Calibri" panose="020F0502020204030204" pitchFamily="34" charset="0"/>
              </a:endParaRPr>
            </a:p>
            <a:p>
              <a:pPr marL="257175" indent="-257175" defTabSz="342900">
                <a:buFont typeface="Symbol" pitchFamily="2" charset="2"/>
                <a:buChar char=""/>
              </a:pPr>
              <a:r>
                <a:rPr lang="en-US" sz="1400" dirty="0">
                  <a:solidFill>
                    <a:prstClr val="black"/>
                  </a:solidFill>
                  <a:latin typeface="Calibri" panose="020F0502020204030204" pitchFamily="34" charset="0"/>
                  <a:ea typeface="Calibri" panose="020F0502020204030204" pitchFamily="34" charset="0"/>
                </a:rPr>
                <a:t> Agencies will intervene to protect victims and those at risk at an early stage to limit the impact of abuse and exploitation</a:t>
              </a:r>
              <a:endParaRPr lang="en-GB" sz="1400" dirty="0">
                <a:solidFill>
                  <a:prstClr val="black"/>
                </a:solidFill>
                <a:latin typeface="Calibri" panose="020F0502020204030204" pitchFamily="34" charset="0"/>
                <a:ea typeface="Calibri" panose="020F0502020204030204" pitchFamily="34" charset="0"/>
              </a:endParaRPr>
            </a:p>
          </p:txBody>
        </p:sp>
        <p:sp>
          <p:nvSpPr>
            <p:cNvPr id="11" name="Text Box 17">
              <a:extLst>
                <a:ext uri="{FF2B5EF4-FFF2-40B4-BE49-F238E27FC236}">
                  <a16:creationId xmlns:a16="http://schemas.microsoft.com/office/drawing/2014/main" id="{9C05601D-C90A-ADEC-3148-A24BE1DF0046}"/>
                </a:ext>
              </a:extLst>
            </p:cNvPr>
            <p:cNvSpPr txBox="1"/>
            <p:nvPr/>
          </p:nvSpPr>
          <p:spPr>
            <a:xfrm>
              <a:off x="5973581" y="-1"/>
              <a:ext cx="2274501" cy="1256498"/>
            </a:xfrm>
            <a:prstGeom prst="rect">
              <a:avLst/>
            </a:prstGeom>
            <a:solidFill>
              <a:schemeClr val="accent2">
                <a:lumMod val="75000"/>
              </a:schemeClr>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342900"/>
              <a:r>
                <a:rPr lang="en-GB" sz="12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PURSUE</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342900"/>
              <a:r>
                <a:rPr lang="en-GB"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All agencies will work together to prosecute the crimes of exploitation and disrupt individuals and groups responsible for perpetrating exploitation of adults</a:t>
              </a:r>
              <a:r>
                <a:rPr lang="en-GB" sz="900" dirty="0">
                  <a:solidFill>
                    <a:srgbClr val="FFFFFF"/>
                  </a:solidFill>
                  <a:latin typeface="Calibri" panose="020F0502020204030204" pitchFamily="34" charset="0"/>
                  <a:ea typeface="Calibri" panose="020F0502020204030204" pitchFamily="34" charset="0"/>
                  <a:cs typeface="Times New Roman" panose="02020603050405020304" pitchFamily="18" charset="0"/>
                </a:rPr>
                <a:t>.</a:t>
              </a:r>
              <a:endParaRPr lang="en-GB"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342900"/>
              <a:r>
                <a:rPr lang="en-GB" sz="9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GB"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18">
              <a:extLst>
                <a:ext uri="{FF2B5EF4-FFF2-40B4-BE49-F238E27FC236}">
                  <a16:creationId xmlns:a16="http://schemas.microsoft.com/office/drawing/2014/main" id="{65F8D1DE-B0F8-EEE4-98AD-835F50BFAAD8}"/>
                </a:ext>
              </a:extLst>
            </p:cNvPr>
            <p:cNvSpPr txBox="1"/>
            <p:nvPr/>
          </p:nvSpPr>
          <p:spPr>
            <a:xfrm>
              <a:off x="6007100" y="1192611"/>
              <a:ext cx="2274501" cy="3743196"/>
            </a:xfrm>
            <a:prstGeom prst="rect">
              <a:avLst/>
            </a:prstGeom>
            <a:solidFill>
              <a:schemeClr val="accent2">
                <a:lumMod val="40000"/>
                <a:lumOff val="60000"/>
              </a:schemeClr>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68580" tIns="34290" rIns="68580" bIns="34290" numCol="1" spcCol="0" rtlCol="0" fromWordArt="0" anchor="t" anchorCtr="0" forceAA="0" compatLnSpc="1">
              <a:prstTxWarp prst="textNoShape">
                <a:avLst/>
              </a:prstTxWarp>
              <a:noAutofit/>
            </a:bodyPr>
            <a:lstStyle/>
            <a:p>
              <a:pPr marL="257175" indent="-257175" defTabSz="342900">
                <a:buFont typeface="Symbol" pitchFamily="2" charset="2"/>
                <a:buChar char=""/>
              </a:pPr>
              <a:r>
                <a:rPr lang="en-GB" sz="1400" dirty="0">
                  <a:solidFill>
                    <a:prstClr val="black"/>
                  </a:solidFill>
                  <a:latin typeface="Calibri" panose="020F0502020204030204" pitchFamily="34" charset="0"/>
                  <a:ea typeface="Calibri" panose="020F0502020204030204" pitchFamily="34" charset="0"/>
                </a:rPr>
                <a:t>Agencies will collaborate effectively across enforcement services to utilise all forms of legal enforcement routes to minimise the ability to exploit adults and bring to prosecution where necessary.</a:t>
              </a:r>
            </a:p>
            <a:p>
              <a:pPr marL="257175" indent="-257175" defTabSz="342900">
                <a:buFont typeface="Symbol" pitchFamily="2" charset="2"/>
                <a:buChar char=""/>
              </a:pPr>
              <a:r>
                <a:rPr lang="en-GB" sz="1400" dirty="0">
                  <a:solidFill>
                    <a:prstClr val="black"/>
                  </a:solidFill>
                  <a:latin typeface="Calibri" panose="020F0502020204030204" pitchFamily="34" charset="0"/>
                  <a:ea typeface="Calibri" panose="020F0502020204030204" pitchFamily="34" charset="0"/>
                </a:rPr>
                <a:t>Ensure effective intelligence sharing across organisations related to places where exploitation occurs and those who perpetrate exploitation.</a:t>
              </a:r>
            </a:p>
            <a:p>
              <a:pPr marL="257175" indent="-257175" defTabSz="342900">
                <a:buFont typeface="Symbol" pitchFamily="2" charset="2"/>
                <a:buChar char=""/>
              </a:pPr>
              <a:r>
                <a:rPr lang="en-GB" sz="1400" dirty="0">
                  <a:solidFill>
                    <a:prstClr val="black"/>
                  </a:solidFill>
                  <a:latin typeface="Calibri" panose="020F0502020204030204" pitchFamily="34" charset="0"/>
                  <a:ea typeface="Calibri" panose="020F0502020204030204" pitchFamily="34" charset="0"/>
                </a:rPr>
                <a:t>Develop and share offender profiles to enable an understanding of the processes that perpetrators take to enable effective disruption</a:t>
              </a:r>
              <a:r>
                <a:rPr lang="en-GB" sz="1050" dirty="0">
                  <a:solidFill>
                    <a:prstClr val="black"/>
                  </a:solidFill>
                  <a:latin typeface="Calibri" panose="020F0502020204030204" pitchFamily="34" charset="0"/>
                  <a:ea typeface="Calibri" panose="020F0502020204030204" pitchFamily="34" charset="0"/>
                </a:rPr>
                <a:t>. </a:t>
              </a:r>
            </a:p>
          </p:txBody>
        </p:sp>
      </p:grpSp>
      <p:sp>
        <p:nvSpPr>
          <p:cNvPr id="2" name="Slide Number Placeholder 1">
            <a:extLst>
              <a:ext uri="{FF2B5EF4-FFF2-40B4-BE49-F238E27FC236}">
                <a16:creationId xmlns:a16="http://schemas.microsoft.com/office/drawing/2014/main" id="{F9E4F1A4-6276-72B4-7E22-34D637059F94}"/>
              </a:ext>
            </a:extLst>
          </p:cNvPr>
          <p:cNvSpPr>
            <a:spLocks noGrp="1"/>
          </p:cNvSpPr>
          <p:nvPr>
            <p:ph type="sldNum" sz="quarter" idx="12"/>
          </p:nvPr>
        </p:nvSpPr>
        <p:spPr/>
        <p:txBody>
          <a:bodyPr/>
          <a:lstStyle/>
          <a:p>
            <a:pPr defTabSz="342900"/>
            <a:fld id="{73B850FF-6169-4056-8077-06FFA93A5366}" type="slidenum">
              <a:rPr lang="en-US">
                <a:solidFill>
                  <a:srgbClr val="E45221"/>
                </a:solidFill>
                <a:latin typeface="Segoe UI"/>
              </a:rPr>
              <a:pPr defTabSz="342900"/>
              <a:t>14</a:t>
            </a:fld>
            <a:endParaRPr lang="en-US" dirty="0">
              <a:solidFill>
                <a:srgbClr val="E45221"/>
              </a:solidFill>
              <a:latin typeface="Segoe UI"/>
            </a:endParaRPr>
          </a:p>
        </p:txBody>
      </p:sp>
    </p:spTree>
    <p:extLst>
      <p:ext uri="{BB962C8B-B14F-4D97-AF65-F5344CB8AC3E}">
        <p14:creationId xmlns:p14="http://schemas.microsoft.com/office/powerpoint/2010/main" val="1626763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A87E8-DE0E-CF71-C2B5-BD062C6B95C9}"/>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18052C74-1B2E-391D-FA9B-4AB880296E47}"/>
              </a:ext>
            </a:extLst>
          </p:cNvPr>
          <p:cNvSpPr>
            <a:spLocks noGrp="1"/>
          </p:cNvSpPr>
          <p:nvPr>
            <p:ph idx="1"/>
          </p:nvPr>
        </p:nvSpPr>
        <p:spPr>
          <a:xfrm>
            <a:off x="323528" y="1825625"/>
            <a:ext cx="8640960" cy="4530726"/>
          </a:xfrm>
        </p:spPr>
        <p:txBody>
          <a:bodyPr>
            <a:normAutofit lnSpcReduction="10000"/>
          </a:bodyPr>
          <a:lstStyle/>
          <a:p>
            <a:r>
              <a:rPr lang="en-GB" sz="2600" dirty="0"/>
              <a:t>Document circulated with feedback questionnaire</a:t>
            </a:r>
          </a:p>
          <a:p>
            <a:r>
              <a:rPr lang="en-US" sz="2800">
                <a:hlinkClick r:id="rId2"/>
              </a:rPr>
              <a:t>Link to Draft Strategy and Questionnaire</a:t>
            </a:r>
            <a:endParaRPr lang="en-GB" sz="2600" dirty="0"/>
          </a:p>
          <a:p>
            <a:r>
              <a:rPr lang="en-GB" sz="2600" dirty="0"/>
              <a:t>Wider consultation event (held 21</a:t>
            </a:r>
            <a:r>
              <a:rPr lang="en-GB" sz="2600" baseline="30000" dirty="0"/>
              <a:t>st</a:t>
            </a:r>
            <a:r>
              <a:rPr lang="en-GB" sz="2600" dirty="0"/>
              <a:t> June) – Has helped to </a:t>
            </a:r>
          </a:p>
          <a:p>
            <a:pPr lvl="2"/>
            <a:r>
              <a:rPr lang="en-GB" sz="2000" dirty="0"/>
              <a:t>Identify more sources of data</a:t>
            </a:r>
          </a:p>
          <a:p>
            <a:pPr lvl="2"/>
            <a:r>
              <a:rPr lang="en-GB" sz="2000" dirty="0"/>
              <a:t>Begin to understand some of the current responses and pathways</a:t>
            </a:r>
          </a:p>
          <a:p>
            <a:pPr lvl="2"/>
            <a:r>
              <a:rPr lang="en-GB" sz="2000" dirty="0"/>
              <a:t>Highlight issues in current situation</a:t>
            </a:r>
          </a:p>
          <a:p>
            <a:pPr lvl="2"/>
            <a:r>
              <a:rPr lang="en-GB" sz="2000" dirty="0"/>
              <a:t>Explore how different agencies can support delivery</a:t>
            </a:r>
          </a:p>
          <a:p>
            <a:r>
              <a:rPr lang="en-GB" sz="2400" dirty="0"/>
              <a:t>WSAB engaged in more meetings</a:t>
            </a:r>
          </a:p>
          <a:p>
            <a:r>
              <a:rPr lang="en-GB" sz="2400" dirty="0"/>
              <a:t>Task and Finish Group to work on resultant Action Plan</a:t>
            </a:r>
          </a:p>
          <a:p>
            <a:endParaRPr lang="en-GB" dirty="0"/>
          </a:p>
          <a:p>
            <a:endParaRPr lang="en-GB" dirty="0"/>
          </a:p>
        </p:txBody>
      </p:sp>
      <p:sp>
        <p:nvSpPr>
          <p:cNvPr id="4" name="Slide Number Placeholder 3">
            <a:extLst>
              <a:ext uri="{FF2B5EF4-FFF2-40B4-BE49-F238E27FC236}">
                <a16:creationId xmlns:a16="http://schemas.microsoft.com/office/drawing/2014/main" id="{A663CE4E-8955-7570-0189-7FD73CCCF83D}"/>
              </a:ext>
            </a:extLst>
          </p:cNvPr>
          <p:cNvSpPr>
            <a:spLocks noGrp="1"/>
          </p:cNvSpPr>
          <p:nvPr>
            <p:ph type="sldNum" sz="quarter" idx="12"/>
          </p:nvPr>
        </p:nvSpPr>
        <p:spPr/>
        <p:txBody>
          <a:bodyPr/>
          <a:lstStyle/>
          <a:p>
            <a:pPr defTabSz="342900"/>
            <a:fld id="{73B850FF-6169-4056-8077-06FFA93A5366}" type="slidenum">
              <a:rPr lang="en-US">
                <a:solidFill>
                  <a:srgbClr val="E45221"/>
                </a:solidFill>
                <a:latin typeface="Segoe UI"/>
              </a:rPr>
              <a:pPr defTabSz="342900"/>
              <a:t>15</a:t>
            </a:fld>
            <a:endParaRPr lang="en-US">
              <a:solidFill>
                <a:srgbClr val="E45221"/>
              </a:solidFill>
              <a:latin typeface="Segoe UI"/>
            </a:endParaRPr>
          </a:p>
        </p:txBody>
      </p:sp>
    </p:spTree>
    <p:extLst>
      <p:ext uri="{BB962C8B-B14F-4D97-AF65-F5344CB8AC3E}">
        <p14:creationId xmlns:p14="http://schemas.microsoft.com/office/powerpoint/2010/main" val="4022786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3CFC9D-751B-C3EF-0346-CC21743FFF40}"/>
              </a:ext>
            </a:extLst>
          </p:cNvPr>
          <p:cNvSpPr>
            <a:spLocks noGrp="1"/>
          </p:cNvSpPr>
          <p:nvPr>
            <p:ph type="title"/>
          </p:nvPr>
        </p:nvSpPr>
        <p:spPr>
          <a:xfrm>
            <a:off x="628650" y="136524"/>
            <a:ext cx="6800850" cy="1486271"/>
          </a:xfrm>
        </p:spPr>
        <p:txBody>
          <a:bodyPr>
            <a:normAutofit/>
          </a:bodyPr>
          <a:lstStyle/>
          <a:p>
            <a:pPr algn="ctr"/>
            <a:r>
              <a:rPr lang="en-GB" dirty="0"/>
              <a:t>What we would like to know </a:t>
            </a:r>
            <a:br>
              <a:rPr lang="en-GB" dirty="0"/>
            </a:br>
            <a:r>
              <a:rPr lang="en-GB" dirty="0"/>
              <a:t>(via questionnaire)</a:t>
            </a:r>
          </a:p>
        </p:txBody>
      </p:sp>
      <p:sp>
        <p:nvSpPr>
          <p:cNvPr id="6" name="Content Placeholder 5">
            <a:extLst>
              <a:ext uri="{FF2B5EF4-FFF2-40B4-BE49-F238E27FC236}">
                <a16:creationId xmlns:a16="http://schemas.microsoft.com/office/drawing/2014/main" id="{3D1AF4B0-8A0D-495D-963D-AC15DB570291}"/>
              </a:ext>
            </a:extLst>
          </p:cNvPr>
          <p:cNvSpPr>
            <a:spLocks noGrp="1"/>
          </p:cNvSpPr>
          <p:nvPr>
            <p:ph idx="1"/>
          </p:nvPr>
        </p:nvSpPr>
        <p:spPr>
          <a:xfrm>
            <a:off x="628650" y="1622795"/>
            <a:ext cx="7886700" cy="3867178"/>
          </a:xfrm>
        </p:spPr>
        <p:txBody>
          <a:bodyPr/>
          <a:lstStyle/>
          <a:p>
            <a:r>
              <a:rPr lang="en-GB" dirty="0"/>
              <a:t>Does this strategy present any gaps or challenges that we need to consider? </a:t>
            </a:r>
          </a:p>
          <a:p>
            <a:r>
              <a:rPr lang="en-GB" dirty="0"/>
              <a:t>Is the Strategy Vision clear?</a:t>
            </a:r>
          </a:p>
          <a:p>
            <a:r>
              <a:rPr lang="en-GB" dirty="0"/>
              <a:t>Consider the aims and tasks  under each of the four objectives – are there more? Are there crossovers?</a:t>
            </a:r>
          </a:p>
          <a:p>
            <a:r>
              <a:rPr lang="en-GB" dirty="0"/>
              <a:t>Please comment on the proposed governance for the strategy</a:t>
            </a:r>
          </a:p>
          <a:p>
            <a:r>
              <a:rPr lang="en-GB" b="1" dirty="0"/>
              <a:t>IMPORTANT</a:t>
            </a:r>
          </a:p>
          <a:p>
            <a:pPr lvl="1"/>
            <a:r>
              <a:rPr lang="en-GB" b="1" dirty="0"/>
              <a:t>Which objectives will your organisation be able to support</a:t>
            </a:r>
          </a:p>
          <a:p>
            <a:r>
              <a:rPr lang="en-GB" dirty="0"/>
              <a:t>Note any additional comments</a:t>
            </a:r>
          </a:p>
          <a:p>
            <a:endParaRPr lang="en-GB" dirty="0"/>
          </a:p>
        </p:txBody>
      </p:sp>
      <p:sp>
        <p:nvSpPr>
          <p:cNvPr id="4" name="Slide Number Placeholder 3">
            <a:extLst>
              <a:ext uri="{FF2B5EF4-FFF2-40B4-BE49-F238E27FC236}">
                <a16:creationId xmlns:a16="http://schemas.microsoft.com/office/drawing/2014/main" id="{5F63997B-B1C2-E916-37ED-21C5D04A504B}"/>
              </a:ext>
            </a:extLst>
          </p:cNvPr>
          <p:cNvSpPr>
            <a:spLocks noGrp="1"/>
          </p:cNvSpPr>
          <p:nvPr>
            <p:ph type="sldNum" sz="quarter" idx="12"/>
          </p:nvPr>
        </p:nvSpPr>
        <p:spPr/>
        <p:txBody>
          <a:bodyPr/>
          <a:lstStyle/>
          <a:p>
            <a:pPr defTabSz="342900"/>
            <a:fld id="{73B850FF-6169-4056-8077-06FFA93A5366}" type="slidenum">
              <a:rPr lang="en-US">
                <a:solidFill>
                  <a:srgbClr val="E45221"/>
                </a:solidFill>
                <a:latin typeface="Segoe UI"/>
              </a:rPr>
              <a:pPr defTabSz="342900"/>
              <a:t>16</a:t>
            </a:fld>
            <a:endParaRPr lang="en-US">
              <a:solidFill>
                <a:srgbClr val="E45221"/>
              </a:solidFill>
              <a:latin typeface="Segoe UI"/>
            </a:endParaRPr>
          </a:p>
        </p:txBody>
      </p:sp>
    </p:spTree>
    <p:extLst>
      <p:ext uri="{BB962C8B-B14F-4D97-AF65-F5344CB8AC3E}">
        <p14:creationId xmlns:p14="http://schemas.microsoft.com/office/powerpoint/2010/main" val="250628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GB" sz="1600" i="1" dirty="0">
                <a:solidFill>
                  <a:prstClr val="white"/>
                </a:solidFill>
              </a:rPr>
              <a:t>          Because Safeguarding is everybody’s business</a:t>
            </a:r>
          </a:p>
        </p:txBody>
      </p:sp>
      <p:sp>
        <p:nvSpPr>
          <p:cNvPr id="8" name="Title 7"/>
          <p:cNvSpPr>
            <a:spLocks noGrp="1"/>
          </p:cNvSpPr>
          <p:nvPr>
            <p:ph type="ctrTitle"/>
          </p:nvPr>
        </p:nvSpPr>
        <p:spPr>
          <a:xfrm>
            <a:off x="1054735" y="244323"/>
            <a:ext cx="6811610" cy="1470025"/>
          </a:xfrm>
        </p:spPr>
        <p:txBody>
          <a:bodyPr>
            <a:normAutofit/>
          </a:bodyPr>
          <a:lstStyle/>
          <a:p>
            <a:r>
              <a:rPr lang="en-GB" sz="3600" dirty="0"/>
              <a:t>Comfort Break</a:t>
            </a:r>
          </a:p>
        </p:txBody>
      </p:sp>
      <p:pic>
        <p:nvPicPr>
          <p:cNvPr id="3" name="Picture 2" descr="A red brick wall with black background&#10;&#10;Description automatically generated">
            <a:extLst>
              <a:ext uri="{FF2B5EF4-FFF2-40B4-BE49-F238E27FC236}">
                <a16:creationId xmlns:a16="http://schemas.microsoft.com/office/drawing/2014/main" id="{7BFFE07B-30F9-805A-9292-561D08F607E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0520" y="1467828"/>
            <a:ext cx="9144000" cy="3552825"/>
          </a:xfrm>
          <a:prstGeom prst="rect">
            <a:avLst/>
          </a:prstGeom>
        </p:spPr>
      </p:pic>
    </p:spTree>
    <p:extLst>
      <p:ext uri="{BB962C8B-B14F-4D97-AF65-F5344CB8AC3E}">
        <p14:creationId xmlns:p14="http://schemas.microsoft.com/office/powerpoint/2010/main" val="984300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6" name="Rectangle 5"/>
          <p:cNvSpPr/>
          <p:nvPr/>
        </p:nvSpPr>
        <p:spPr>
          <a:xfrm>
            <a:off x="-60594" y="6369140"/>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GB" sz="1600" i="1" dirty="0">
                <a:solidFill>
                  <a:prstClr val="white"/>
                </a:solidFill>
              </a:rPr>
              <a:t>          Because Safeguarding is everybody’s business</a:t>
            </a:r>
          </a:p>
        </p:txBody>
      </p:sp>
      <p:graphicFrame>
        <p:nvGraphicFramePr>
          <p:cNvPr id="2" name="Table 6">
            <a:extLst>
              <a:ext uri="{FF2B5EF4-FFF2-40B4-BE49-F238E27FC236}">
                <a16:creationId xmlns:a16="http://schemas.microsoft.com/office/drawing/2014/main" id="{F34E96C5-D0D6-FC2B-FAAF-8D2EE13B610E}"/>
              </a:ext>
            </a:extLst>
          </p:cNvPr>
          <p:cNvGraphicFramePr>
            <a:graphicFrameLocks noGrp="1"/>
          </p:cNvGraphicFramePr>
          <p:nvPr>
            <p:extLst>
              <p:ext uri="{D42A27DB-BD31-4B8C-83A1-F6EECF244321}">
                <p14:modId xmlns:p14="http://schemas.microsoft.com/office/powerpoint/2010/main" val="3794573103"/>
              </p:ext>
            </p:extLst>
          </p:nvPr>
        </p:nvGraphicFramePr>
        <p:xfrm>
          <a:off x="512822" y="404664"/>
          <a:ext cx="8314313" cy="5924637"/>
        </p:xfrm>
        <a:graphic>
          <a:graphicData uri="http://schemas.openxmlformats.org/drawingml/2006/table">
            <a:tbl>
              <a:tblPr firstRow="1" bandRow="1">
                <a:tableStyleId>{5C22544A-7EE6-4342-B048-85BDC9FD1C3A}</a:tableStyleId>
              </a:tblPr>
              <a:tblGrid>
                <a:gridCol w="6683798">
                  <a:extLst>
                    <a:ext uri="{9D8B030D-6E8A-4147-A177-3AD203B41FA5}">
                      <a16:colId xmlns:a16="http://schemas.microsoft.com/office/drawing/2014/main" val="1710940215"/>
                    </a:ext>
                  </a:extLst>
                </a:gridCol>
                <a:gridCol w="1630515">
                  <a:extLst>
                    <a:ext uri="{9D8B030D-6E8A-4147-A177-3AD203B41FA5}">
                      <a16:colId xmlns:a16="http://schemas.microsoft.com/office/drawing/2014/main" val="117311534"/>
                    </a:ext>
                  </a:extLst>
                </a:gridCol>
              </a:tblGrid>
              <a:tr h="375761">
                <a:tc>
                  <a:txBody>
                    <a:bodyPr/>
                    <a:lstStyle/>
                    <a:p>
                      <a:pPr algn="ctr"/>
                      <a:r>
                        <a:rPr lang="en-GB" dirty="0"/>
                        <a:t>Actions from last meeting</a:t>
                      </a:r>
                    </a:p>
                  </a:txBody>
                  <a:tcPr/>
                </a:tc>
                <a:tc>
                  <a:txBody>
                    <a:bodyPr/>
                    <a:lstStyle/>
                    <a:p>
                      <a:pPr algn="ctr"/>
                      <a:r>
                        <a:rPr lang="en-GB" dirty="0"/>
                        <a:t>Status</a:t>
                      </a:r>
                    </a:p>
                  </a:txBody>
                  <a:tcPr/>
                </a:tc>
                <a:extLst>
                  <a:ext uri="{0D108BD9-81ED-4DB2-BD59-A6C34878D82A}">
                    <a16:rowId xmlns:a16="http://schemas.microsoft.com/office/drawing/2014/main" val="2431281924"/>
                  </a:ext>
                </a:extLst>
              </a:tr>
              <a:tr h="375761">
                <a:tc>
                  <a:txBody>
                    <a:bodyPr/>
                    <a:lstStyle/>
                    <a:p>
                      <a:r>
                        <a:rPr lang="en-GB" sz="1600" dirty="0"/>
                        <a:t>Share DBS Presentation and information  with network </a:t>
                      </a:r>
                    </a:p>
                  </a:txBody>
                  <a:tcPr/>
                </a:tc>
                <a:tc>
                  <a:txBody>
                    <a:bodyPr/>
                    <a:lstStyle/>
                    <a:p>
                      <a:pPr algn="r"/>
                      <a:r>
                        <a:rPr lang="en-GB" dirty="0"/>
                        <a:t>Completed</a:t>
                      </a:r>
                    </a:p>
                  </a:txBody>
                  <a:tcPr/>
                </a:tc>
                <a:extLst>
                  <a:ext uri="{0D108BD9-81ED-4DB2-BD59-A6C34878D82A}">
                    <a16:rowId xmlns:a16="http://schemas.microsoft.com/office/drawing/2014/main" val="1792271474"/>
                  </a:ext>
                </a:extLst>
              </a:tr>
              <a:tr h="594956">
                <a:tc>
                  <a:txBody>
                    <a:bodyPr/>
                    <a:lstStyle/>
                    <a:p>
                      <a:r>
                        <a:rPr lang="en-GB" sz="1600" dirty="0"/>
                        <a:t>Network members share details of good practice with WSAB on training and support they provide for volunteers and PWLE</a:t>
                      </a:r>
                    </a:p>
                  </a:txBody>
                  <a:tcPr/>
                </a:tc>
                <a:tc>
                  <a:txBody>
                    <a:bodyPr/>
                    <a:lstStyle/>
                    <a:p>
                      <a:pPr algn="r"/>
                      <a:r>
                        <a:rPr lang="en-GB" dirty="0"/>
                        <a:t>Ongoing </a:t>
                      </a:r>
                    </a:p>
                  </a:txBody>
                  <a:tcPr/>
                </a:tc>
                <a:extLst>
                  <a:ext uri="{0D108BD9-81ED-4DB2-BD59-A6C34878D82A}">
                    <a16:rowId xmlns:a16="http://schemas.microsoft.com/office/drawing/2014/main" val="4191512190"/>
                  </a:ext>
                </a:extLst>
              </a:tr>
              <a:tr h="2066687">
                <a:tc>
                  <a:txBody>
                    <a:bodyPr/>
                    <a:lstStyle/>
                    <a:p>
                      <a:r>
                        <a:rPr lang="en-GB" sz="1600" dirty="0"/>
                        <a:t>Share feedback from item on developing collaborative work with PWLE and Experts by experience with Board. Including:</a:t>
                      </a:r>
                    </a:p>
                    <a:p>
                      <a:pPr marL="285750" indent="-285750">
                        <a:buFontTx/>
                        <a:buChar char="-"/>
                      </a:pPr>
                      <a:r>
                        <a:rPr lang="en-GB" sz="1600" dirty="0"/>
                        <a:t>How appropriate organisation's with can engage earlier in SAR process</a:t>
                      </a:r>
                    </a:p>
                    <a:p>
                      <a:pPr marL="285750" indent="-285750">
                        <a:buFontTx/>
                        <a:buChar char="-"/>
                      </a:pPr>
                      <a:r>
                        <a:rPr lang="en-GB" sz="1600" dirty="0"/>
                        <a:t>Looking at champion model</a:t>
                      </a:r>
                    </a:p>
                    <a:p>
                      <a:pPr marL="285750" indent="-285750">
                        <a:buFontTx/>
                        <a:buChar char="-"/>
                      </a:pPr>
                      <a:r>
                        <a:rPr lang="en-GB" sz="1600" dirty="0"/>
                        <a:t>Consider how representatives from the network can have more of an active part in strategy day/development</a:t>
                      </a:r>
                    </a:p>
                    <a:p>
                      <a:pPr marL="285750" indent="-285750">
                        <a:buFontTx/>
                        <a:buChar char="-"/>
                      </a:pPr>
                      <a:r>
                        <a:rPr lang="en-GB" sz="1600" dirty="0"/>
                        <a:t>Network members provide small bio of their work and role in safeguarding </a:t>
                      </a:r>
                    </a:p>
                  </a:txBody>
                  <a:tcPr/>
                </a:tc>
                <a:tc>
                  <a:txBody>
                    <a:bodyPr/>
                    <a:lstStyle/>
                    <a:p>
                      <a:pPr algn="r"/>
                      <a:r>
                        <a:rPr lang="en-GB" dirty="0"/>
                        <a:t>Report shared with Board, Exploring ways to take this forward</a:t>
                      </a:r>
                    </a:p>
                    <a:p>
                      <a:pPr algn="r"/>
                      <a:r>
                        <a:rPr lang="en-GB" dirty="0"/>
                        <a:t>Update at future meeting </a:t>
                      </a:r>
                    </a:p>
                  </a:txBody>
                  <a:tcPr/>
                </a:tc>
                <a:extLst>
                  <a:ext uri="{0D108BD9-81ED-4DB2-BD59-A6C34878D82A}">
                    <a16:rowId xmlns:a16="http://schemas.microsoft.com/office/drawing/2014/main" val="3133319472"/>
                  </a:ext>
                </a:extLst>
              </a:tr>
              <a:tr h="657582">
                <a:tc>
                  <a:txBody>
                    <a:bodyPr/>
                    <a:lstStyle/>
                    <a:p>
                      <a:r>
                        <a:rPr lang="en-GB" sz="1600" dirty="0"/>
                        <a:t>If anyone has work they are proud of and happy to share with the Board we will look at publishing in Annual Report</a:t>
                      </a:r>
                    </a:p>
                  </a:txBody>
                  <a:tcPr/>
                </a:tc>
                <a:tc>
                  <a:txBody>
                    <a:bodyPr/>
                    <a:lstStyle/>
                    <a:p>
                      <a:pPr algn="r"/>
                      <a:r>
                        <a:rPr lang="en-GB" dirty="0"/>
                        <a:t>Ongoing )</a:t>
                      </a:r>
                    </a:p>
                  </a:txBody>
                  <a:tcPr/>
                </a:tc>
                <a:extLst>
                  <a:ext uri="{0D108BD9-81ED-4DB2-BD59-A6C34878D82A}">
                    <a16:rowId xmlns:a16="http://schemas.microsoft.com/office/drawing/2014/main" val="2808336056"/>
                  </a:ext>
                </a:extLst>
              </a:tr>
              <a:tr h="594956">
                <a:tc>
                  <a:txBody>
                    <a:bodyPr/>
                    <a:lstStyle/>
                    <a:p>
                      <a:r>
                        <a:rPr lang="en-GB" sz="1600" dirty="0"/>
                        <a:t>Provide information on which organisations made SAR referrals over last 3 years.</a:t>
                      </a:r>
                    </a:p>
                  </a:txBody>
                  <a:tcPr/>
                </a:tc>
                <a:tc>
                  <a:txBody>
                    <a:bodyPr/>
                    <a:lstStyle/>
                    <a:p>
                      <a:pPr algn="r"/>
                      <a:r>
                        <a:rPr lang="en-GB" dirty="0"/>
                        <a:t>Provided today </a:t>
                      </a:r>
                    </a:p>
                  </a:txBody>
                  <a:tcPr/>
                </a:tc>
                <a:extLst>
                  <a:ext uri="{0D108BD9-81ED-4DB2-BD59-A6C34878D82A}">
                    <a16:rowId xmlns:a16="http://schemas.microsoft.com/office/drawing/2014/main" val="881983071"/>
                  </a:ext>
                </a:extLst>
              </a:tr>
              <a:tr h="1258934">
                <a:tc>
                  <a:txBody>
                    <a:bodyPr/>
                    <a:lstStyle/>
                    <a:p>
                      <a:r>
                        <a:rPr lang="en-GB" sz="1600" dirty="0"/>
                        <a:t>Topics for future meetings</a:t>
                      </a:r>
                    </a:p>
                    <a:p>
                      <a:pPr marL="285750" indent="-285750">
                        <a:buFont typeface="Arial" panose="020B0604020202020204" pitchFamily="34" charset="0"/>
                        <a:buChar char="•"/>
                      </a:pPr>
                      <a:r>
                        <a:rPr lang="en-GB" sz="1600" dirty="0"/>
                        <a:t>Mental Capacity Act</a:t>
                      </a:r>
                      <a:endParaRPr lang="en-US" sz="1600" dirty="0"/>
                    </a:p>
                    <a:p>
                      <a:pPr marL="285750" indent="-285750">
                        <a:buFont typeface="Arial" panose="020B0604020202020204" pitchFamily="34" charset="0"/>
                        <a:buChar char="•"/>
                      </a:pPr>
                      <a:r>
                        <a:rPr lang="en-US" sz="1600" dirty="0"/>
                        <a:t>CQC LA inspection how will it impact services</a:t>
                      </a:r>
                    </a:p>
                    <a:p>
                      <a:pPr marL="285750" indent="-285750">
                        <a:buFont typeface="Arial" panose="020B0604020202020204" pitchFamily="34" charset="0"/>
                        <a:buChar char="•"/>
                      </a:pPr>
                      <a:r>
                        <a:rPr lang="en-US" sz="1600" dirty="0"/>
                        <a:t>Transitional safeguarding</a:t>
                      </a:r>
                    </a:p>
                  </a:txBody>
                  <a:tcPr/>
                </a:tc>
                <a:tc>
                  <a:txBody>
                    <a:bodyPr/>
                    <a:lstStyle/>
                    <a:p>
                      <a:pPr algn="r"/>
                      <a:endParaRPr lang="en-GB" dirty="0"/>
                    </a:p>
                  </a:txBody>
                  <a:tcPr/>
                </a:tc>
                <a:extLst>
                  <a:ext uri="{0D108BD9-81ED-4DB2-BD59-A6C34878D82A}">
                    <a16:rowId xmlns:a16="http://schemas.microsoft.com/office/drawing/2014/main" val="3360633051"/>
                  </a:ext>
                </a:extLst>
              </a:tr>
            </a:tbl>
          </a:graphicData>
        </a:graphic>
      </p:graphicFrame>
    </p:spTree>
    <p:extLst>
      <p:ext uri="{BB962C8B-B14F-4D97-AF65-F5344CB8AC3E}">
        <p14:creationId xmlns:p14="http://schemas.microsoft.com/office/powerpoint/2010/main" val="224499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GB" sz="1600" i="1" dirty="0">
                <a:solidFill>
                  <a:prstClr val="white"/>
                </a:solidFill>
              </a:rPr>
              <a:t>          Because Safeguarding is everybody’s business</a:t>
            </a:r>
          </a:p>
        </p:txBody>
      </p:sp>
      <p:sp>
        <p:nvSpPr>
          <p:cNvPr id="8" name="Title 7"/>
          <p:cNvSpPr>
            <a:spLocks noGrp="1"/>
          </p:cNvSpPr>
          <p:nvPr>
            <p:ph type="ctrTitle"/>
          </p:nvPr>
        </p:nvSpPr>
        <p:spPr>
          <a:xfrm>
            <a:off x="1054735" y="244323"/>
            <a:ext cx="6811610" cy="1470025"/>
          </a:xfrm>
        </p:spPr>
        <p:txBody>
          <a:bodyPr>
            <a:normAutofit fontScale="90000"/>
          </a:bodyPr>
          <a:lstStyle/>
          <a:p>
            <a:r>
              <a:rPr lang="en-GB" sz="3600" b="1" dirty="0"/>
              <a:t>SARs  </a:t>
            </a:r>
            <a:br>
              <a:rPr lang="en-GB" sz="3600" b="1" dirty="0"/>
            </a:br>
            <a:r>
              <a:rPr lang="en-GB" sz="3600" b="1" dirty="0"/>
              <a:t>Singed off since last meeting</a:t>
            </a:r>
            <a:br>
              <a:rPr lang="en-GB" sz="3600" b="1" dirty="0"/>
            </a:br>
            <a:r>
              <a:rPr lang="en-GB" sz="3600" b="1" dirty="0"/>
              <a:t>Ruth</a:t>
            </a:r>
          </a:p>
        </p:txBody>
      </p:sp>
      <p:sp>
        <p:nvSpPr>
          <p:cNvPr id="10" name="Subtitle 2">
            <a:extLst>
              <a:ext uri="{FF2B5EF4-FFF2-40B4-BE49-F238E27FC236}">
                <a16:creationId xmlns:a16="http://schemas.microsoft.com/office/drawing/2014/main" id="{27137C79-D959-4A16-A4A0-A1A7E2631030}"/>
              </a:ext>
            </a:extLst>
          </p:cNvPr>
          <p:cNvSpPr>
            <a:spLocks noGrp="1"/>
          </p:cNvSpPr>
          <p:nvPr>
            <p:ph type="subTitle" idx="1"/>
          </p:nvPr>
        </p:nvSpPr>
        <p:spPr>
          <a:xfrm>
            <a:off x="1371600" y="1992159"/>
            <a:ext cx="7160840" cy="4159771"/>
          </a:xfrm>
        </p:spPr>
        <p:txBody>
          <a:bodyPr>
            <a:normAutofit fontScale="25000" lnSpcReduction="20000"/>
          </a:bodyPr>
          <a:lstStyle/>
          <a:p>
            <a:pPr marL="457200" indent="-457200" algn="l">
              <a:buFont typeface="Wingdings" panose="05000000000000000000" pitchFamily="2" charset="2"/>
              <a:buChar char="Ø"/>
            </a:pPr>
            <a:r>
              <a:rPr lang="en-US" sz="8000" dirty="0">
                <a:solidFill>
                  <a:schemeClr val="tx1"/>
                </a:solidFill>
              </a:rPr>
              <a:t>Ruth  was a 49-year-old, white British female</a:t>
            </a:r>
          </a:p>
          <a:p>
            <a:pPr marL="457200" indent="-457200" algn="l">
              <a:buFont typeface="Wingdings" panose="05000000000000000000" pitchFamily="2" charset="2"/>
              <a:buChar char="Ø"/>
            </a:pPr>
            <a:r>
              <a:rPr lang="en-US" sz="8000" dirty="0">
                <a:solidFill>
                  <a:schemeClr val="tx1"/>
                </a:solidFill>
              </a:rPr>
              <a:t>Ruth had complex health conditions and was required to take multiple medications</a:t>
            </a:r>
          </a:p>
          <a:p>
            <a:pPr marL="457200" indent="-457200" algn="l">
              <a:buFont typeface="Wingdings" panose="05000000000000000000" pitchFamily="2" charset="2"/>
              <a:buChar char="Ø"/>
            </a:pPr>
            <a:r>
              <a:rPr lang="en-US" sz="8000" dirty="0">
                <a:solidFill>
                  <a:schemeClr val="tx1"/>
                </a:solidFill>
              </a:rPr>
              <a:t>Referrals were made to agencies regarding Ruth’s physical and mental health needs and poor living conditions.</a:t>
            </a:r>
          </a:p>
          <a:p>
            <a:pPr marL="457200" indent="-457200" algn="l">
              <a:buFont typeface="Wingdings" panose="05000000000000000000" pitchFamily="2" charset="2"/>
              <a:buChar char="Ø"/>
            </a:pPr>
            <a:r>
              <a:rPr lang="en-US" sz="8000" dirty="0">
                <a:solidFill>
                  <a:schemeClr val="tx1"/>
                </a:solidFill>
              </a:rPr>
              <a:t>Ruth was clearly loved by her family.  There was limited contact prior to her death</a:t>
            </a:r>
            <a:endParaRPr lang="en-GB" sz="8000" dirty="0"/>
          </a:p>
          <a:p>
            <a:pPr marL="457200" indent="-457200" algn="l">
              <a:buFont typeface="Wingdings" panose="05000000000000000000" pitchFamily="2" charset="2"/>
              <a:buChar char="Ø"/>
            </a:pPr>
            <a:r>
              <a:rPr lang="en-US" sz="8000" dirty="0">
                <a:solidFill>
                  <a:schemeClr val="tx1"/>
                </a:solidFill>
              </a:rPr>
              <a:t>Ruth had a long-standing intimate relationship with Simon.  </a:t>
            </a:r>
          </a:p>
          <a:p>
            <a:pPr marL="457200" indent="-457200" algn="l">
              <a:buFont typeface="Wingdings" panose="05000000000000000000" pitchFamily="2" charset="2"/>
              <a:buChar char="Ø"/>
            </a:pPr>
            <a:r>
              <a:rPr lang="en-US" sz="8000" dirty="0">
                <a:solidFill>
                  <a:schemeClr val="tx1"/>
                </a:solidFill>
              </a:rPr>
              <a:t>Since 2015 Ruth had raised concerns with agencies around sexual, physical and financial abuse by Simon</a:t>
            </a:r>
          </a:p>
          <a:p>
            <a:pPr marL="457200" indent="-457200" algn="l">
              <a:buFont typeface="Wingdings" panose="05000000000000000000" pitchFamily="2" charset="2"/>
              <a:buChar char="Ø"/>
            </a:pPr>
            <a:r>
              <a:rPr lang="en-US" sz="8000" dirty="0">
                <a:solidFill>
                  <a:schemeClr val="tx1"/>
                </a:solidFill>
              </a:rPr>
              <a:t>Ruth also described Simon as a friend and stated she relied on his help.</a:t>
            </a:r>
          </a:p>
          <a:p>
            <a:pPr marL="457200" indent="-457200" algn="l">
              <a:buFont typeface="Wingdings" panose="05000000000000000000" pitchFamily="2" charset="2"/>
              <a:buChar char="Ø"/>
            </a:pPr>
            <a:r>
              <a:rPr lang="en-US" sz="8000" dirty="0">
                <a:solidFill>
                  <a:schemeClr val="tx1"/>
                </a:solidFill>
              </a:rPr>
              <a:t>Simon was paid </a:t>
            </a:r>
            <a:r>
              <a:rPr lang="en-US" sz="8000" dirty="0" err="1">
                <a:solidFill>
                  <a:schemeClr val="tx1"/>
                </a:solidFill>
              </a:rPr>
              <a:t>carer’s</a:t>
            </a:r>
            <a:r>
              <a:rPr lang="en-US" sz="8000" dirty="0">
                <a:solidFill>
                  <a:schemeClr val="tx1"/>
                </a:solidFill>
              </a:rPr>
              <a:t> allowance</a:t>
            </a:r>
          </a:p>
          <a:p>
            <a:pPr marL="457200" indent="-457200" algn="l">
              <a:buFont typeface="Wingdings" panose="05000000000000000000" pitchFamily="2" charset="2"/>
              <a:buChar char="Ø"/>
            </a:pPr>
            <a:r>
              <a:rPr lang="en-US" sz="8000" dirty="0">
                <a:solidFill>
                  <a:schemeClr val="tx1"/>
                </a:solidFill>
              </a:rPr>
              <a:t>There were concerns that Ruth was the subject of coercive control by Simon</a:t>
            </a:r>
          </a:p>
          <a:p>
            <a:pPr algn="l"/>
            <a:endParaRPr lang="en-US" dirty="0"/>
          </a:p>
        </p:txBody>
      </p:sp>
    </p:spTree>
    <p:extLst>
      <p:ext uri="{BB962C8B-B14F-4D97-AF65-F5344CB8AC3E}">
        <p14:creationId xmlns:p14="http://schemas.microsoft.com/office/powerpoint/2010/main" val="36713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Worcestershire Safeguarding Adults Board</a:t>
            </a:r>
          </a:p>
        </p:txBody>
      </p:sp>
      <p:sp>
        <p:nvSpPr>
          <p:cNvPr id="3" name="Subtitle 2"/>
          <p:cNvSpPr>
            <a:spLocks noGrp="1"/>
          </p:cNvSpPr>
          <p:nvPr>
            <p:ph type="subTitle" idx="1"/>
          </p:nvPr>
        </p:nvSpPr>
        <p:spPr/>
        <p:txBody>
          <a:bodyPr/>
          <a:lstStyle/>
          <a:p>
            <a:r>
              <a:rPr lang="en-US" b="1" dirty="0"/>
              <a:t>Network Meeting </a:t>
            </a:r>
          </a:p>
          <a:p>
            <a:r>
              <a:rPr lang="en-US" b="1" dirty="0"/>
              <a:t>5</a:t>
            </a:r>
            <a:r>
              <a:rPr lang="en-US" b="1" baseline="30000" dirty="0"/>
              <a:t>th</a:t>
            </a:r>
            <a:r>
              <a:rPr lang="en-US" b="1" dirty="0"/>
              <a:t> July 2023</a:t>
            </a:r>
          </a:p>
        </p:txBody>
      </p:sp>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GB" sz="1600" i="1" dirty="0">
                <a:solidFill>
                  <a:prstClr val="white"/>
                </a:solidFill>
              </a:rPr>
              <a:t>          Because Safeguarding is everybody’s business</a:t>
            </a:r>
          </a:p>
        </p:txBody>
      </p:sp>
    </p:spTree>
    <p:extLst>
      <p:ext uri="{BB962C8B-B14F-4D97-AF65-F5344CB8AC3E}">
        <p14:creationId xmlns:p14="http://schemas.microsoft.com/office/powerpoint/2010/main" val="53439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GB" sz="1600" i="1" dirty="0">
                <a:solidFill>
                  <a:prstClr val="white"/>
                </a:solidFill>
              </a:rPr>
              <a:t>          Because Safeguarding is everybody’s business</a:t>
            </a:r>
          </a:p>
        </p:txBody>
      </p:sp>
      <p:sp>
        <p:nvSpPr>
          <p:cNvPr id="8" name="Title 7"/>
          <p:cNvSpPr>
            <a:spLocks noGrp="1"/>
          </p:cNvSpPr>
          <p:nvPr>
            <p:ph type="ctrTitle"/>
          </p:nvPr>
        </p:nvSpPr>
        <p:spPr>
          <a:xfrm>
            <a:off x="1054735" y="244323"/>
            <a:ext cx="6811610" cy="1470025"/>
          </a:xfrm>
        </p:spPr>
        <p:txBody>
          <a:bodyPr>
            <a:normAutofit fontScale="90000"/>
          </a:bodyPr>
          <a:lstStyle/>
          <a:p>
            <a:r>
              <a:rPr lang="en-GB" sz="3600" b="1" dirty="0"/>
              <a:t>Ruth</a:t>
            </a:r>
            <a:br>
              <a:rPr lang="en-GB" sz="3600" b="1" dirty="0"/>
            </a:br>
            <a:r>
              <a:rPr lang="en-GB" sz="3600" b="1" dirty="0"/>
              <a:t>Care Support and Treatment</a:t>
            </a:r>
            <a:br>
              <a:rPr lang="en-GB" sz="3600" b="1" dirty="0"/>
            </a:br>
            <a:endParaRPr lang="en-GB" sz="3600" b="1" dirty="0"/>
          </a:p>
        </p:txBody>
      </p:sp>
      <p:sp>
        <p:nvSpPr>
          <p:cNvPr id="10" name="Subtitle 2">
            <a:extLst>
              <a:ext uri="{FF2B5EF4-FFF2-40B4-BE49-F238E27FC236}">
                <a16:creationId xmlns:a16="http://schemas.microsoft.com/office/drawing/2014/main" id="{27137C79-D959-4A16-A4A0-A1A7E2631030}"/>
              </a:ext>
            </a:extLst>
          </p:cNvPr>
          <p:cNvSpPr>
            <a:spLocks noGrp="1"/>
          </p:cNvSpPr>
          <p:nvPr>
            <p:ph type="subTitle" idx="1"/>
          </p:nvPr>
        </p:nvSpPr>
        <p:spPr>
          <a:xfrm>
            <a:off x="1371600" y="1992159"/>
            <a:ext cx="7160840" cy="4159771"/>
          </a:xfrm>
        </p:spPr>
        <p:txBody>
          <a:bodyPr>
            <a:normAutofit/>
          </a:bodyPr>
          <a:lstStyle/>
          <a:p>
            <a:pPr marL="342900" indent="-342900" algn="l">
              <a:buFont typeface="Wingdings" panose="05000000000000000000" pitchFamily="2" charset="2"/>
              <a:buChar char="Ø"/>
            </a:pPr>
            <a:r>
              <a:rPr lang="en-US" sz="2000" dirty="0">
                <a:solidFill>
                  <a:schemeClr val="tx1"/>
                </a:solidFill>
              </a:rPr>
              <a:t>Ruth was know to several agencies</a:t>
            </a:r>
          </a:p>
          <a:p>
            <a:pPr lvl="1" algn="l"/>
            <a:endParaRPr lang="en-US" sz="1600" dirty="0">
              <a:solidFill>
                <a:schemeClr val="tx1"/>
              </a:solidFill>
            </a:endParaRPr>
          </a:p>
          <a:p>
            <a:pPr marL="342900" indent="-342900" algn="l">
              <a:buFont typeface="Wingdings" panose="05000000000000000000" pitchFamily="2" charset="2"/>
              <a:buChar char="Ø"/>
            </a:pPr>
            <a:r>
              <a:rPr lang="en-US" sz="2000" dirty="0">
                <a:solidFill>
                  <a:schemeClr val="tx1"/>
                </a:solidFill>
              </a:rPr>
              <a:t>Ruth’s contact with agencies and professionals reduced over time.</a:t>
            </a:r>
          </a:p>
          <a:p>
            <a:pPr algn="l"/>
            <a:endParaRPr lang="en-US" sz="2000" dirty="0">
              <a:solidFill>
                <a:schemeClr val="tx1"/>
              </a:solidFill>
            </a:endParaRPr>
          </a:p>
          <a:p>
            <a:pPr marL="342900" indent="-342900" algn="l">
              <a:buFont typeface="Wingdings" panose="05000000000000000000" pitchFamily="2" charset="2"/>
              <a:buChar char="Ø"/>
            </a:pPr>
            <a:r>
              <a:rPr lang="en-US" sz="2000" dirty="0">
                <a:solidFill>
                  <a:schemeClr val="tx1"/>
                </a:solidFill>
              </a:rPr>
              <a:t>Agencies appear to be operating in isolation with an absence of a multi-agency approach to Ruth’s complex needs</a:t>
            </a:r>
            <a:endParaRPr lang="en-US" dirty="0"/>
          </a:p>
        </p:txBody>
      </p:sp>
    </p:spTree>
    <p:extLst>
      <p:ext uri="{BB962C8B-B14F-4D97-AF65-F5344CB8AC3E}">
        <p14:creationId xmlns:p14="http://schemas.microsoft.com/office/powerpoint/2010/main" val="152880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GB" sz="1600" i="1" dirty="0">
                <a:solidFill>
                  <a:prstClr val="white"/>
                </a:solidFill>
              </a:rPr>
              <a:t>          Because Safeguarding is everybody’s business</a:t>
            </a:r>
          </a:p>
        </p:txBody>
      </p:sp>
      <p:sp>
        <p:nvSpPr>
          <p:cNvPr id="8" name="Title 7"/>
          <p:cNvSpPr>
            <a:spLocks noGrp="1"/>
          </p:cNvSpPr>
          <p:nvPr>
            <p:ph type="ctrTitle"/>
          </p:nvPr>
        </p:nvSpPr>
        <p:spPr>
          <a:xfrm>
            <a:off x="1054735" y="244323"/>
            <a:ext cx="6811610" cy="1470025"/>
          </a:xfrm>
        </p:spPr>
        <p:txBody>
          <a:bodyPr>
            <a:normAutofit fontScale="90000"/>
          </a:bodyPr>
          <a:lstStyle/>
          <a:p>
            <a:r>
              <a:rPr lang="en-GB" sz="3600" b="1" dirty="0"/>
              <a:t>Ruth</a:t>
            </a:r>
            <a:br>
              <a:rPr lang="en-GB" sz="3600" b="1" dirty="0"/>
            </a:br>
            <a:r>
              <a:rPr lang="en-GB" sz="3600" b="1" dirty="0"/>
              <a:t>Circumstances leading to Death</a:t>
            </a:r>
            <a:br>
              <a:rPr lang="en-GB" sz="3600" b="1" dirty="0"/>
            </a:br>
            <a:endParaRPr lang="en-GB" sz="3600" b="1" dirty="0"/>
          </a:p>
        </p:txBody>
      </p:sp>
      <p:sp>
        <p:nvSpPr>
          <p:cNvPr id="10" name="Subtitle 2">
            <a:extLst>
              <a:ext uri="{FF2B5EF4-FFF2-40B4-BE49-F238E27FC236}">
                <a16:creationId xmlns:a16="http://schemas.microsoft.com/office/drawing/2014/main" id="{27137C79-D959-4A16-A4A0-A1A7E2631030}"/>
              </a:ext>
            </a:extLst>
          </p:cNvPr>
          <p:cNvSpPr>
            <a:spLocks noGrp="1"/>
          </p:cNvSpPr>
          <p:nvPr>
            <p:ph type="subTitle" idx="1"/>
          </p:nvPr>
        </p:nvSpPr>
        <p:spPr>
          <a:xfrm>
            <a:off x="1054735" y="1714349"/>
            <a:ext cx="7477705" cy="4437582"/>
          </a:xfrm>
        </p:spPr>
        <p:txBody>
          <a:bodyPr>
            <a:normAutofit lnSpcReduction="10000"/>
          </a:bodyPr>
          <a:lstStyle/>
          <a:p>
            <a:pPr marL="457200" marR="0" lvl="0" indent="-45720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NHS 111 received a call from Simon stating that Ruth was not eating and feeling unwell.  Simon said he thought that she was dying, and she could be heard groaning in the background</a:t>
            </a:r>
          </a:p>
          <a:p>
            <a:pPr marL="457200" marR="0" lvl="0" indent="-45720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An ambulance crew attended and found Ruth deceased</a:t>
            </a:r>
          </a:p>
          <a:p>
            <a:pPr marL="457200" marR="0" lvl="0" indent="-45720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Simon informed the crew that she had suffered a fit and taken morphine</a:t>
            </a:r>
          </a:p>
          <a:p>
            <a:pPr marL="457200" marR="0" lvl="0" indent="-45720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The ambulance crew observed that Ruth was wearing a soiled pad which appeared several days old.   There was a wound under the pad which gave off a ‘pungent smell of decay’</a:t>
            </a:r>
          </a:p>
          <a:p>
            <a:pPr marL="457200" marR="0" lvl="0" indent="-45720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Ruth appeared to have been well fed and hydrated</a:t>
            </a:r>
          </a:p>
          <a:p>
            <a:pPr marL="457200" marR="0" lvl="0" indent="-45720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Ruth’s flat was noted to be untidy and unclean</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indent="-342900" algn="l">
              <a:buFont typeface="Wingdings" panose="05000000000000000000" pitchFamily="2" charset="2"/>
              <a:buChar char="Ø"/>
            </a:pPr>
            <a:endParaRPr lang="en-US" dirty="0"/>
          </a:p>
        </p:txBody>
      </p:sp>
    </p:spTree>
    <p:extLst>
      <p:ext uri="{BB962C8B-B14F-4D97-AF65-F5344CB8AC3E}">
        <p14:creationId xmlns:p14="http://schemas.microsoft.com/office/powerpoint/2010/main" val="1911171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GB" sz="1600" i="1" dirty="0">
                <a:solidFill>
                  <a:prstClr val="white"/>
                </a:solidFill>
              </a:rPr>
              <a:t>          Because Safeguarding is everybody’s business</a:t>
            </a:r>
          </a:p>
        </p:txBody>
      </p:sp>
      <p:sp>
        <p:nvSpPr>
          <p:cNvPr id="8" name="Title 7"/>
          <p:cNvSpPr>
            <a:spLocks noGrp="1"/>
          </p:cNvSpPr>
          <p:nvPr>
            <p:ph type="ctrTitle"/>
          </p:nvPr>
        </p:nvSpPr>
        <p:spPr>
          <a:xfrm>
            <a:off x="1054735" y="244323"/>
            <a:ext cx="6811610" cy="1470025"/>
          </a:xfrm>
        </p:spPr>
        <p:txBody>
          <a:bodyPr>
            <a:normAutofit fontScale="90000"/>
          </a:bodyPr>
          <a:lstStyle/>
          <a:p>
            <a:r>
              <a:rPr lang="en-GB" sz="3600" b="1" dirty="0"/>
              <a:t>Ruth</a:t>
            </a:r>
            <a:br>
              <a:rPr lang="en-GB" sz="3600" b="1" dirty="0"/>
            </a:br>
            <a:r>
              <a:rPr lang="en-GB" sz="3600" b="1" dirty="0"/>
              <a:t>Good Practice Identified</a:t>
            </a:r>
            <a:br>
              <a:rPr lang="en-GB" sz="3600" b="1" dirty="0"/>
            </a:br>
            <a:endParaRPr lang="en-GB" sz="3600" b="1" dirty="0"/>
          </a:p>
        </p:txBody>
      </p:sp>
      <p:sp>
        <p:nvSpPr>
          <p:cNvPr id="10" name="Subtitle 2">
            <a:extLst>
              <a:ext uri="{FF2B5EF4-FFF2-40B4-BE49-F238E27FC236}">
                <a16:creationId xmlns:a16="http://schemas.microsoft.com/office/drawing/2014/main" id="{27137C79-D959-4A16-A4A0-A1A7E2631030}"/>
              </a:ext>
            </a:extLst>
          </p:cNvPr>
          <p:cNvSpPr>
            <a:spLocks noGrp="1"/>
          </p:cNvSpPr>
          <p:nvPr>
            <p:ph type="subTitle" idx="1"/>
          </p:nvPr>
        </p:nvSpPr>
        <p:spPr>
          <a:xfrm>
            <a:off x="1054735" y="1377798"/>
            <a:ext cx="7477705" cy="4774133"/>
          </a:xfrm>
        </p:spPr>
        <p:txBody>
          <a:bodyPr>
            <a:normAutofit fontScale="92500" lnSpcReduction="20000"/>
          </a:bodyPr>
          <a:lstStyle/>
          <a:p>
            <a:pPr marL="457200" indent="-457200" algn="l">
              <a:buFont typeface="Wingdings" panose="05000000000000000000" pitchFamily="2" charset="2"/>
              <a:buChar char="Ø"/>
            </a:pPr>
            <a:r>
              <a:rPr lang="en-US" sz="2400" dirty="0">
                <a:solidFill>
                  <a:schemeClr val="tx1"/>
                </a:solidFill>
              </a:rPr>
              <a:t>Professionals adopted a caring and supportive approach</a:t>
            </a:r>
          </a:p>
          <a:p>
            <a:pPr marL="457200" indent="-457200" algn="l">
              <a:buFont typeface="Wingdings" panose="05000000000000000000" pitchFamily="2" charset="2"/>
              <a:buChar char="Ø"/>
            </a:pPr>
            <a:r>
              <a:rPr lang="en-US" sz="2400" dirty="0">
                <a:solidFill>
                  <a:schemeClr val="tx1"/>
                </a:solidFill>
              </a:rPr>
              <a:t>At times there was evidence of listening and responding to Ruth’s wishes</a:t>
            </a:r>
          </a:p>
          <a:p>
            <a:pPr marL="457200" indent="-457200" algn="l">
              <a:buFont typeface="Wingdings" panose="05000000000000000000" pitchFamily="2" charset="2"/>
              <a:buChar char="Ø"/>
            </a:pPr>
            <a:r>
              <a:rPr lang="en-US" sz="2400" dirty="0">
                <a:solidFill>
                  <a:schemeClr val="tx1"/>
                </a:solidFill>
              </a:rPr>
              <a:t>At times, information was shared to highlight risk</a:t>
            </a:r>
          </a:p>
          <a:p>
            <a:pPr marL="457200" indent="-457200" algn="l">
              <a:buFont typeface="Wingdings" panose="05000000000000000000" pitchFamily="2" charset="2"/>
              <a:buChar char="Ø"/>
            </a:pPr>
            <a:r>
              <a:rPr lang="en-US" sz="2400" dirty="0">
                <a:solidFill>
                  <a:schemeClr val="tx1"/>
                </a:solidFill>
              </a:rPr>
              <a:t>At times, referrals to other agencies were made</a:t>
            </a:r>
          </a:p>
          <a:p>
            <a:pPr marL="457200" indent="-457200" algn="l">
              <a:buFont typeface="Wingdings" panose="05000000000000000000" pitchFamily="2" charset="2"/>
              <a:buChar char="Ø"/>
            </a:pPr>
            <a:r>
              <a:rPr lang="en-US" sz="2400" dirty="0">
                <a:solidFill>
                  <a:schemeClr val="tx1"/>
                </a:solidFill>
              </a:rPr>
              <a:t>At times, support was provided</a:t>
            </a:r>
          </a:p>
          <a:p>
            <a:pPr marL="457200" indent="-457200" algn="l">
              <a:buFont typeface="Wingdings" panose="05000000000000000000" pitchFamily="2" charset="2"/>
              <a:buChar char="Ø"/>
            </a:pPr>
            <a:r>
              <a:rPr lang="en-US" sz="2400" dirty="0">
                <a:solidFill>
                  <a:schemeClr val="tx1"/>
                </a:solidFill>
              </a:rPr>
              <a:t>DASH risk assessments were completed, and Risk Management Plans were put in place</a:t>
            </a:r>
          </a:p>
          <a:p>
            <a:pPr marL="457200" indent="-457200" algn="l">
              <a:buFont typeface="Wingdings" panose="05000000000000000000" pitchFamily="2" charset="2"/>
              <a:buChar char="Ø"/>
            </a:pPr>
            <a:r>
              <a:rPr lang="en-US" sz="2400" dirty="0">
                <a:solidFill>
                  <a:schemeClr val="tx1"/>
                </a:solidFill>
              </a:rPr>
              <a:t>Witness interviews were obtained in the presence of appropriate adults and were carried out under Achieving Best Evidence processes</a:t>
            </a:r>
          </a:p>
          <a:p>
            <a:pPr marL="457200" indent="-457200" algn="l">
              <a:buFont typeface="Wingdings" panose="05000000000000000000" pitchFamily="2" charset="2"/>
              <a:buChar char="Ø"/>
            </a:pPr>
            <a:r>
              <a:rPr lang="en-US" sz="2400" dirty="0">
                <a:solidFill>
                  <a:schemeClr val="tx1"/>
                </a:solidFill>
              </a:rPr>
              <a:t>Simon was formally interviewed regarding the allegations of physical and sexual abuse</a:t>
            </a:r>
          </a:p>
          <a:p>
            <a:pPr marL="457200" indent="-457200" algn="l">
              <a:buFont typeface="Wingdings" panose="05000000000000000000" pitchFamily="2" charset="2"/>
              <a:buChar char="Ø"/>
            </a:pPr>
            <a:r>
              <a:rPr lang="en-US" sz="2400" dirty="0">
                <a:solidFill>
                  <a:schemeClr val="tx1"/>
                </a:solidFill>
              </a:rPr>
              <a:t>All agencies demonstrated an openness and willingness to learn during the review</a:t>
            </a:r>
          </a:p>
          <a:p>
            <a:pPr marL="342900" indent="-342900" algn="l">
              <a:buFont typeface="Wingdings" panose="05000000000000000000" pitchFamily="2" charset="2"/>
              <a:buChar char="Ø"/>
            </a:pPr>
            <a:endParaRPr lang="en-US" dirty="0"/>
          </a:p>
        </p:txBody>
      </p:sp>
    </p:spTree>
    <p:extLst>
      <p:ext uri="{BB962C8B-B14F-4D97-AF65-F5344CB8AC3E}">
        <p14:creationId xmlns:p14="http://schemas.microsoft.com/office/powerpoint/2010/main" val="484678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GB" sz="1600" i="1" dirty="0">
                <a:solidFill>
                  <a:prstClr val="white"/>
                </a:solidFill>
              </a:rPr>
              <a:t>          Because Safeguarding is everybody’s business</a:t>
            </a:r>
          </a:p>
        </p:txBody>
      </p:sp>
      <p:sp>
        <p:nvSpPr>
          <p:cNvPr id="8" name="Title 7"/>
          <p:cNvSpPr>
            <a:spLocks noGrp="1"/>
          </p:cNvSpPr>
          <p:nvPr>
            <p:ph type="ctrTitle"/>
          </p:nvPr>
        </p:nvSpPr>
        <p:spPr>
          <a:xfrm>
            <a:off x="1054735" y="244323"/>
            <a:ext cx="6811610" cy="1470025"/>
          </a:xfrm>
        </p:spPr>
        <p:txBody>
          <a:bodyPr>
            <a:normAutofit fontScale="90000"/>
          </a:bodyPr>
          <a:lstStyle/>
          <a:p>
            <a:r>
              <a:rPr lang="en-GB" sz="3600" b="1" dirty="0"/>
              <a:t>Ruth</a:t>
            </a:r>
            <a:br>
              <a:rPr lang="en-GB" sz="3600" b="1" dirty="0"/>
            </a:br>
            <a:r>
              <a:rPr lang="en-GB" sz="3600" b="1" dirty="0"/>
              <a:t>Continuous Improvement Since Death</a:t>
            </a:r>
            <a:br>
              <a:rPr lang="en-GB" sz="3600" b="1" dirty="0"/>
            </a:br>
            <a:endParaRPr lang="en-GB" sz="3600" b="1" dirty="0"/>
          </a:p>
        </p:txBody>
      </p:sp>
      <p:sp>
        <p:nvSpPr>
          <p:cNvPr id="10" name="Subtitle 2">
            <a:extLst>
              <a:ext uri="{FF2B5EF4-FFF2-40B4-BE49-F238E27FC236}">
                <a16:creationId xmlns:a16="http://schemas.microsoft.com/office/drawing/2014/main" id="{27137C79-D959-4A16-A4A0-A1A7E2631030}"/>
              </a:ext>
            </a:extLst>
          </p:cNvPr>
          <p:cNvSpPr>
            <a:spLocks noGrp="1"/>
          </p:cNvSpPr>
          <p:nvPr>
            <p:ph type="subTitle" idx="1"/>
          </p:nvPr>
        </p:nvSpPr>
        <p:spPr>
          <a:xfrm>
            <a:off x="1054735" y="1377798"/>
            <a:ext cx="7477705" cy="4774133"/>
          </a:xfrm>
        </p:spPr>
        <p:txBody>
          <a:bodyPr>
            <a:normAutofit/>
          </a:bodyPr>
          <a:lstStyle/>
          <a:p>
            <a:pPr marL="0" marR="0" lvl="0" indent="0" algn="just" defTabSz="457200" rtl="0" eaLnBrk="1" fontAlgn="auto" latinLnBrk="0" hangingPunct="1">
              <a:lnSpc>
                <a:spcPct val="115000"/>
              </a:lnSpc>
              <a:spcBef>
                <a:spcPct val="20000"/>
              </a:spcBef>
              <a:spcAft>
                <a:spcPts val="0"/>
              </a:spcAft>
              <a:buClr>
                <a:srgbClr val="A5A5A5"/>
              </a:buClr>
              <a:buSzPts val="800"/>
              <a:buFont typeface="Arial"/>
              <a:buNone/>
              <a:tabLst/>
              <a:defRPr/>
            </a:pPr>
            <a:r>
              <a:rPr kumimoji="0" lang="en-GB" sz="24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It is acknowledged </a:t>
            </a:r>
            <a:r>
              <a:rPr kumimoji="0" lang="en-GB" sz="24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that since RUTH passed away:</a:t>
            </a:r>
          </a:p>
          <a:p>
            <a:pPr marL="342900" marR="0" lvl="0" indent="-342900" algn="just" defTabSz="457200" rtl="0" eaLnBrk="1" fontAlgn="auto" latinLnBrk="0" hangingPunct="1">
              <a:lnSpc>
                <a:spcPct val="115000"/>
              </a:lnSpc>
              <a:spcBef>
                <a:spcPct val="20000"/>
              </a:spcBef>
              <a:spcAft>
                <a:spcPts val="0"/>
              </a:spcAft>
              <a:buClr>
                <a:srgbClr val="A5A5A5"/>
              </a:buClr>
              <a:buSzPts val="800"/>
              <a:buFont typeface="Wingdings" panose="05000000000000000000" pitchFamily="2" charset="2"/>
              <a:buChar char="ü"/>
              <a:tabLst/>
              <a:defRPr/>
            </a:pPr>
            <a:r>
              <a:rPr kumimoji="0" lang="en-GB" sz="24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WSAB have continued to promote professional curiosity with all agencies. </a:t>
            </a:r>
          </a:p>
          <a:p>
            <a:pPr marL="342900" marR="0" lvl="0" indent="-342900" algn="just" defTabSz="457200" rtl="0" eaLnBrk="1" fontAlgn="auto" latinLnBrk="0" hangingPunct="1">
              <a:lnSpc>
                <a:spcPct val="115000"/>
              </a:lnSpc>
              <a:spcBef>
                <a:spcPct val="20000"/>
              </a:spcBef>
              <a:spcAft>
                <a:spcPts val="0"/>
              </a:spcAft>
              <a:buClr>
                <a:srgbClr val="A5A5A5"/>
              </a:buClr>
              <a:buSzPts val="800"/>
              <a:buFont typeface="Wingdings" panose="05000000000000000000" pitchFamily="2" charset="2"/>
              <a:buChar char="ü"/>
              <a:tabLst/>
              <a:defRPr/>
            </a:pPr>
            <a:r>
              <a:rPr kumimoji="0" lang="en-GB" sz="24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WSAB have adopted the refreshed Self Neglect Policy and Complex Adults Risk Management (CARM) Framework.  </a:t>
            </a:r>
          </a:p>
          <a:p>
            <a:pPr marL="342900" marR="0" lvl="0" indent="-342900" algn="just" defTabSz="457200" rtl="0" eaLnBrk="1" fontAlgn="auto" latinLnBrk="0" hangingPunct="1">
              <a:lnSpc>
                <a:spcPct val="115000"/>
              </a:lnSpc>
              <a:spcBef>
                <a:spcPct val="20000"/>
              </a:spcBef>
              <a:spcAft>
                <a:spcPts val="0"/>
              </a:spcAft>
              <a:buClr>
                <a:srgbClr val="A5A5A5"/>
              </a:buClr>
              <a:buSzPts val="800"/>
              <a:buFont typeface="Wingdings" panose="05000000000000000000" pitchFamily="2" charset="2"/>
              <a:buChar char="ü"/>
              <a:tabLst/>
              <a:defRPr/>
            </a:pPr>
            <a:r>
              <a:rPr kumimoji="0" lang="en-GB" sz="24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The Domestic Abuse Partnership Board have continued to promote professional development around domestic abuse with all agencies. </a:t>
            </a:r>
            <a:endParaRPr kumimoji="0" lang="en-GB" sz="24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endParaRPr lang="en-US" dirty="0"/>
          </a:p>
        </p:txBody>
      </p:sp>
    </p:spTree>
    <p:extLst>
      <p:ext uri="{BB962C8B-B14F-4D97-AF65-F5344CB8AC3E}">
        <p14:creationId xmlns:p14="http://schemas.microsoft.com/office/powerpoint/2010/main" val="244685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GB" sz="1600" i="1" dirty="0">
                <a:solidFill>
                  <a:prstClr val="white"/>
                </a:solidFill>
              </a:rPr>
              <a:t>          Because Safeguarding is everybody’s business</a:t>
            </a:r>
          </a:p>
        </p:txBody>
      </p:sp>
      <p:sp>
        <p:nvSpPr>
          <p:cNvPr id="8" name="Title 7"/>
          <p:cNvSpPr>
            <a:spLocks noGrp="1"/>
          </p:cNvSpPr>
          <p:nvPr>
            <p:ph type="ctrTitle"/>
          </p:nvPr>
        </p:nvSpPr>
        <p:spPr>
          <a:xfrm>
            <a:off x="1054735" y="244323"/>
            <a:ext cx="6811610" cy="1470025"/>
          </a:xfrm>
        </p:spPr>
        <p:txBody>
          <a:bodyPr>
            <a:normAutofit fontScale="90000"/>
          </a:bodyPr>
          <a:lstStyle/>
          <a:p>
            <a:r>
              <a:rPr lang="en-GB" sz="3600" b="1" dirty="0"/>
              <a:t>Ruth</a:t>
            </a:r>
            <a:br>
              <a:rPr lang="en-GB" sz="3600" b="1" dirty="0"/>
            </a:br>
            <a:r>
              <a:rPr lang="en-GB" sz="3600" b="1" dirty="0"/>
              <a:t>What needs to be done further</a:t>
            </a:r>
            <a:br>
              <a:rPr lang="en-GB" sz="3600" b="1" dirty="0"/>
            </a:br>
            <a:endParaRPr lang="en-GB" sz="3600" b="1" dirty="0"/>
          </a:p>
        </p:txBody>
      </p:sp>
      <p:sp>
        <p:nvSpPr>
          <p:cNvPr id="7" name="Subtitle 6">
            <a:extLst>
              <a:ext uri="{FF2B5EF4-FFF2-40B4-BE49-F238E27FC236}">
                <a16:creationId xmlns:a16="http://schemas.microsoft.com/office/drawing/2014/main" id="{E9A0B405-3BDF-2C52-8F5F-916A7322CE1B}"/>
              </a:ext>
            </a:extLst>
          </p:cNvPr>
          <p:cNvSpPr>
            <a:spLocks noGrp="1"/>
          </p:cNvSpPr>
          <p:nvPr>
            <p:ph type="subTitle" idx="1"/>
          </p:nvPr>
        </p:nvSpPr>
        <p:spPr/>
        <p:txBody>
          <a:bodyPr/>
          <a:lstStyle/>
          <a:p>
            <a:endParaRPr lang="en-GB"/>
          </a:p>
        </p:txBody>
      </p:sp>
      <p:graphicFrame>
        <p:nvGraphicFramePr>
          <p:cNvPr id="11" name="Table 11">
            <a:extLst>
              <a:ext uri="{FF2B5EF4-FFF2-40B4-BE49-F238E27FC236}">
                <a16:creationId xmlns:a16="http://schemas.microsoft.com/office/drawing/2014/main" id="{0B66E4C9-7388-36BD-6E9F-4A84FE7CF328}"/>
              </a:ext>
            </a:extLst>
          </p:cNvPr>
          <p:cNvGraphicFramePr>
            <a:graphicFrameLocks noGrp="1"/>
          </p:cNvGraphicFramePr>
          <p:nvPr>
            <p:extLst>
              <p:ext uri="{D42A27DB-BD31-4B8C-83A1-F6EECF244321}">
                <p14:modId xmlns:p14="http://schemas.microsoft.com/office/powerpoint/2010/main" val="346493488"/>
              </p:ext>
            </p:extLst>
          </p:nvPr>
        </p:nvGraphicFramePr>
        <p:xfrm>
          <a:off x="501041" y="1183834"/>
          <a:ext cx="8535455" cy="5435534"/>
        </p:xfrm>
        <a:graphic>
          <a:graphicData uri="http://schemas.openxmlformats.org/drawingml/2006/table">
            <a:tbl>
              <a:tblPr firstRow="1" bandRow="1">
                <a:tableStyleId>{5C22544A-7EE6-4342-B048-85BDC9FD1C3A}</a:tableStyleId>
              </a:tblPr>
              <a:tblGrid>
                <a:gridCol w="1262648">
                  <a:extLst>
                    <a:ext uri="{9D8B030D-6E8A-4147-A177-3AD203B41FA5}">
                      <a16:colId xmlns:a16="http://schemas.microsoft.com/office/drawing/2014/main" val="3742735238"/>
                    </a:ext>
                  </a:extLst>
                </a:gridCol>
                <a:gridCol w="7272807">
                  <a:extLst>
                    <a:ext uri="{9D8B030D-6E8A-4147-A177-3AD203B41FA5}">
                      <a16:colId xmlns:a16="http://schemas.microsoft.com/office/drawing/2014/main" val="2941033153"/>
                    </a:ext>
                  </a:extLst>
                </a:gridCol>
              </a:tblGrid>
              <a:tr h="685306">
                <a:tc>
                  <a:txBody>
                    <a:bodyPr/>
                    <a:lstStyle/>
                    <a:p>
                      <a:r>
                        <a:rPr lang="en-GB" sz="1400" dirty="0" err="1">
                          <a:solidFill>
                            <a:schemeClr val="tx1"/>
                          </a:solidFill>
                          <a:latin typeface="+mn-lt"/>
                        </a:rPr>
                        <a:t>Mullti</a:t>
                      </a:r>
                      <a:r>
                        <a:rPr lang="en-GB" sz="1400" dirty="0">
                          <a:solidFill>
                            <a:schemeClr val="tx1"/>
                          </a:solidFill>
                          <a:latin typeface="+mn-lt"/>
                        </a:rPr>
                        <a:t>-agency Working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Bef>
                          <a:spcPts val="0"/>
                        </a:spcBef>
                        <a:spcAft>
                          <a:spcPts val="0"/>
                        </a:spcAft>
                      </a:pPr>
                      <a:r>
                        <a:rPr lang="en-GB" sz="1400" b="1" dirty="0">
                          <a:solidFill>
                            <a:srgbClr val="404040"/>
                          </a:solidFill>
                          <a:effectLst/>
                          <a:latin typeface="+mn-lt"/>
                          <a:ea typeface="Calibri" panose="020F0502020204030204" pitchFamily="34" charset="0"/>
                          <a:cs typeface="Arial" panose="020B0604020202020204" pitchFamily="34" charset="0"/>
                        </a:rPr>
                        <a:t>All professionals should familiarise themselves with the WSAB </a:t>
                      </a:r>
                      <a:endParaRPr lang="en-GB" sz="1400" b="1" dirty="0">
                        <a:solidFill>
                          <a:srgbClr val="404040"/>
                        </a:solidFill>
                        <a:effectLst/>
                        <a:latin typeface="+mn-lt"/>
                        <a:ea typeface="Calibri" panose="020F0502020204030204" pitchFamily="34" charset="0"/>
                        <a:cs typeface="Times New Roman" panose="02020603050405020304" pitchFamily="18" charset="0"/>
                      </a:endParaRPr>
                    </a:p>
                    <a:p>
                      <a:pPr algn="ctr">
                        <a:lnSpc>
                          <a:spcPct val="115000"/>
                        </a:lnSpc>
                        <a:spcBef>
                          <a:spcPts val="0"/>
                        </a:spcBef>
                        <a:spcAft>
                          <a:spcPts val="0"/>
                        </a:spcAft>
                      </a:pPr>
                      <a:r>
                        <a:rPr lang="en-GB" sz="1400" b="1" dirty="0">
                          <a:solidFill>
                            <a:srgbClr val="404040"/>
                          </a:solidFill>
                          <a:effectLst/>
                          <a:latin typeface="+mn-lt"/>
                          <a:ea typeface="Calibri" panose="020F0502020204030204" pitchFamily="34" charset="0"/>
                          <a:cs typeface="Arial" panose="020B0604020202020204" pitchFamily="34" charset="0"/>
                        </a:rPr>
                        <a:t>Complex Adult Risk Management (CARM) framework</a:t>
                      </a:r>
                      <a:endParaRPr lang="en-GB" sz="1400" b="1" dirty="0">
                        <a:solidFill>
                          <a:srgbClr val="404040"/>
                        </a:solidFill>
                        <a:effectLst/>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8381773"/>
                  </a:ext>
                </a:extLst>
              </a:tr>
              <a:tr h="1880793">
                <a:tc>
                  <a:txBody>
                    <a:bodyPr/>
                    <a:lstStyle/>
                    <a:p>
                      <a:r>
                        <a:rPr lang="en-GB" sz="1400" b="1" dirty="0">
                          <a:latin typeface="+mn-lt"/>
                        </a:rPr>
                        <a:t>Making Safeguarding Personal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kern="1200" dirty="0">
                          <a:solidFill>
                            <a:schemeClr val="dk1"/>
                          </a:solidFill>
                          <a:effectLst/>
                          <a:latin typeface="+mn-lt"/>
                          <a:ea typeface="+mn-ea"/>
                          <a:cs typeface="+mn-cs"/>
                        </a:rPr>
                        <a:t>It is important that professionals seek to engage with people so that they can gain a clearer picture of the situation and better understand their needs, wishes, beliefs, priorities, and motivations</a:t>
                      </a:r>
                    </a:p>
                    <a:p>
                      <a:pPr marL="285750" lvl="0" indent="-285750">
                        <a:buFont typeface="Arial" panose="020B0604020202020204" pitchFamily="34" charset="0"/>
                        <a:buChar char="•"/>
                      </a:pPr>
                      <a:r>
                        <a:rPr lang="en-GB" sz="1400" kern="1200" dirty="0">
                          <a:solidFill>
                            <a:schemeClr val="dk1"/>
                          </a:solidFill>
                          <a:effectLst/>
                          <a:latin typeface="+mn-lt"/>
                          <a:ea typeface="+mn-ea"/>
                          <a:cs typeface="+mn-cs"/>
                        </a:rPr>
                        <a:t>They should also be professionally curious, particularly where the vulnerable person may be reluctant to engage.</a:t>
                      </a:r>
                    </a:p>
                    <a:p>
                      <a:pPr marL="285750" lvl="0" indent="-285750">
                        <a:buFont typeface="Arial" panose="020B0604020202020204" pitchFamily="34" charset="0"/>
                        <a:buChar char="•"/>
                      </a:pPr>
                      <a:r>
                        <a:rPr lang="en-GB" sz="1400" kern="1200" dirty="0">
                          <a:solidFill>
                            <a:schemeClr val="dk1"/>
                          </a:solidFill>
                          <a:effectLst/>
                          <a:latin typeface="+mn-lt"/>
                          <a:ea typeface="+mn-ea"/>
                          <a:cs typeface="+mn-cs"/>
                        </a:rPr>
                        <a:t>They should ensure that there is clear consent, and the carer is acting in the person’s best interests.</a:t>
                      </a:r>
                    </a:p>
                    <a:p>
                      <a:pPr marL="285750" lvl="0" indent="-285750">
                        <a:buFont typeface="Arial" panose="020B0604020202020204" pitchFamily="34" charset="0"/>
                        <a:buChar char="•"/>
                      </a:pPr>
                      <a:r>
                        <a:rPr lang="en-GB" sz="1400" kern="1200" dirty="0">
                          <a:solidFill>
                            <a:schemeClr val="dk1"/>
                          </a:solidFill>
                          <a:effectLst/>
                          <a:latin typeface="+mn-lt"/>
                          <a:ea typeface="+mn-ea"/>
                          <a:cs typeface="+mn-cs"/>
                        </a:rPr>
                        <a:t>This will facilitate more robust and comprehensive assessments</a:t>
                      </a:r>
                    </a:p>
                    <a:p>
                      <a:endParaRPr lang="en-GB"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309037"/>
                  </a:ext>
                </a:extLst>
              </a:tr>
              <a:tr h="2738548">
                <a:tc>
                  <a:txBody>
                    <a:bodyPr/>
                    <a:lstStyle/>
                    <a:p>
                      <a:r>
                        <a:rPr lang="en-GB" sz="1400" b="1" dirty="0"/>
                        <a:t>Self Neglect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Professionals should:</a:t>
                      </a:r>
                    </a:p>
                    <a:p>
                      <a:pPr marL="285750" lvl="0" indent="-285750">
                        <a:buFont typeface="Arial" panose="020B0604020202020204" pitchFamily="34" charset="0"/>
                        <a:buChar char="•"/>
                      </a:pPr>
                      <a:r>
                        <a:rPr lang="en-GB" sz="1400" kern="1200" dirty="0">
                          <a:solidFill>
                            <a:schemeClr val="dk1"/>
                          </a:solidFill>
                          <a:effectLst/>
                          <a:latin typeface="+mn-lt"/>
                          <a:ea typeface="+mn-ea"/>
                          <a:cs typeface="+mn-cs"/>
                        </a:rPr>
                        <a:t>Understand the importance of assessing the risk posed by people who elect to adopt a ‘carer’s’ role.</a:t>
                      </a:r>
                    </a:p>
                    <a:p>
                      <a:pPr marL="285750" lvl="0" indent="-285750">
                        <a:buFont typeface="Arial" panose="020B0604020202020204" pitchFamily="34" charset="0"/>
                        <a:buChar char="•"/>
                      </a:pPr>
                      <a:r>
                        <a:rPr lang="en-GB" sz="1400" kern="1200" dirty="0">
                          <a:solidFill>
                            <a:schemeClr val="dk1"/>
                          </a:solidFill>
                          <a:effectLst/>
                          <a:latin typeface="+mn-lt"/>
                          <a:ea typeface="+mn-ea"/>
                          <a:cs typeface="+mn-cs"/>
                        </a:rPr>
                        <a:t>Understand The importance of taking robust action, and looking at the cumulative picture, when abuse is alleged.  </a:t>
                      </a:r>
                    </a:p>
                    <a:p>
                      <a:pPr marL="285750" lvl="0" indent="-285750">
                        <a:buFont typeface="Arial" panose="020B0604020202020204" pitchFamily="34" charset="0"/>
                        <a:buChar char="•"/>
                      </a:pPr>
                      <a:r>
                        <a:rPr lang="en-GB" sz="1400" kern="1200" dirty="0">
                          <a:solidFill>
                            <a:schemeClr val="dk1"/>
                          </a:solidFill>
                          <a:effectLst/>
                          <a:latin typeface="+mn-lt"/>
                          <a:ea typeface="+mn-ea"/>
                          <a:cs typeface="+mn-cs"/>
                        </a:rPr>
                        <a:t>Receive support and education on identifying coercive and controlling behaviour, including finding safe spaces to talk to people they suspect may be being abused,  so they are better able  to identify unsafe relationships. </a:t>
                      </a:r>
                    </a:p>
                    <a:p>
                      <a:pPr marL="285750" lvl="0" indent="-285750">
                        <a:buFont typeface="Arial" panose="020B0604020202020204" pitchFamily="34" charset="0"/>
                        <a:buChar char="•"/>
                      </a:pPr>
                      <a:endParaRPr lang="en-GB" sz="1400" kern="1200" dirty="0">
                        <a:solidFill>
                          <a:schemeClr val="dk1"/>
                        </a:solidFill>
                        <a:effectLst/>
                        <a:latin typeface="+mn-lt"/>
                        <a:ea typeface="+mn-ea"/>
                        <a:cs typeface="+mn-cs"/>
                      </a:endParaRPr>
                    </a:p>
                    <a:p>
                      <a:pPr algn="ctr">
                        <a:lnSpc>
                          <a:spcPct val="115000"/>
                        </a:lnSpc>
                        <a:spcBef>
                          <a:spcPts val="0"/>
                        </a:spcBef>
                        <a:spcAft>
                          <a:spcPts val="0"/>
                        </a:spcAft>
                      </a:pPr>
                      <a:r>
                        <a:rPr lang="en-GB" sz="14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familiarise themselves with the WSAB </a:t>
                      </a:r>
                      <a:endParaRPr lang="en-GB" sz="14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Bef>
                          <a:spcPts val="0"/>
                        </a:spcBef>
                        <a:spcAft>
                          <a:spcPts val="0"/>
                        </a:spcAft>
                      </a:pPr>
                      <a:r>
                        <a:rPr lang="en-GB" sz="14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Self-Neglect and Hoarding Policy </a:t>
                      </a:r>
                      <a:endParaRPr lang="en-GB" sz="14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4502125"/>
                  </a:ext>
                </a:extLst>
              </a:tr>
            </a:tbl>
          </a:graphicData>
        </a:graphic>
      </p:graphicFrame>
    </p:spTree>
    <p:extLst>
      <p:ext uri="{BB962C8B-B14F-4D97-AF65-F5344CB8AC3E}">
        <p14:creationId xmlns:p14="http://schemas.microsoft.com/office/powerpoint/2010/main" val="2375894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GB" sz="1600" i="1" dirty="0">
                <a:solidFill>
                  <a:prstClr val="white"/>
                </a:solidFill>
              </a:rPr>
              <a:t>          Because Safeguarding is everybody’s business</a:t>
            </a:r>
          </a:p>
        </p:txBody>
      </p:sp>
      <p:sp>
        <p:nvSpPr>
          <p:cNvPr id="8" name="Title 7"/>
          <p:cNvSpPr>
            <a:spLocks noGrp="1"/>
          </p:cNvSpPr>
          <p:nvPr>
            <p:ph type="ctrTitle"/>
          </p:nvPr>
        </p:nvSpPr>
        <p:spPr>
          <a:xfrm>
            <a:off x="1054735" y="244323"/>
            <a:ext cx="6811610" cy="1672508"/>
          </a:xfrm>
        </p:spPr>
        <p:txBody>
          <a:bodyPr>
            <a:noAutofit/>
          </a:bodyPr>
          <a:lstStyle/>
          <a:p>
            <a:r>
              <a:rPr lang="en-GB" sz="1800" b="1" dirty="0"/>
              <a:t>SARs  </a:t>
            </a:r>
            <a:br>
              <a:rPr lang="en-GB" sz="1800" b="1" dirty="0"/>
            </a:br>
            <a:r>
              <a:rPr lang="en-GB" sz="1800" b="1" dirty="0"/>
              <a:t> Referrals and Outcomes</a:t>
            </a:r>
            <a:br>
              <a:rPr lang="en-GB" sz="1800" b="1" dirty="0"/>
            </a:br>
            <a:r>
              <a:rPr lang="en-GB" sz="1800" b="1" dirty="0"/>
              <a:t>Since April 2016 to June 2023</a:t>
            </a:r>
            <a:br>
              <a:rPr lang="en-GB" sz="1800" b="1" dirty="0"/>
            </a:br>
            <a:r>
              <a:rPr lang="en-GB" sz="1800" b="1" dirty="0"/>
              <a:t> 55 Referrals</a:t>
            </a:r>
            <a:br>
              <a:rPr lang="en-GB" sz="1800" b="1" dirty="0"/>
            </a:br>
            <a:r>
              <a:rPr lang="en-GB" sz="1800" b="1" dirty="0"/>
              <a:t>Blank = Decision Pending</a:t>
            </a:r>
          </a:p>
        </p:txBody>
      </p:sp>
      <p:sp>
        <p:nvSpPr>
          <p:cNvPr id="3" name="Subtitle 2">
            <a:extLst>
              <a:ext uri="{FF2B5EF4-FFF2-40B4-BE49-F238E27FC236}">
                <a16:creationId xmlns:a16="http://schemas.microsoft.com/office/drawing/2014/main" id="{3CA9B244-F429-9C1A-7E48-3C9B5A518B64}"/>
              </a:ext>
            </a:extLst>
          </p:cNvPr>
          <p:cNvSpPr>
            <a:spLocks noGrp="1"/>
          </p:cNvSpPr>
          <p:nvPr>
            <p:ph type="subTitle" idx="1"/>
          </p:nvPr>
        </p:nvSpPr>
        <p:spPr/>
        <p:txBody>
          <a:bodyPr/>
          <a:lstStyle/>
          <a:p>
            <a:endParaRPr lang="en-GB"/>
          </a:p>
        </p:txBody>
      </p:sp>
      <p:pic>
        <p:nvPicPr>
          <p:cNvPr id="7" name="Picture 6">
            <a:extLst>
              <a:ext uri="{FF2B5EF4-FFF2-40B4-BE49-F238E27FC236}">
                <a16:creationId xmlns:a16="http://schemas.microsoft.com/office/drawing/2014/main" id="{DB7000B3-5567-C6AA-8953-2114F9D033CF}"/>
              </a:ext>
            </a:extLst>
          </p:cNvPr>
          <p:cNvPicPr>
            <a:picLocks noChangeAspect="1"/>
          </p:cNvPicPr>
          <p:nvPr/>
        </p:nvPicPr>
        <p:blipFill>
          <a:blip r:embed="rId4"/>
          <a:stretch>
            <a:fillRect/>
          </a:stretch>
        </p:blipFill>
        <p:spPr>
          <a:xfrm>
            <a:off x="755576" y="1916832"/>
            <a:ext cx="8071559" cy="4571648"/>
          </a:xfrm>
          <a:prstGeom prst="rect">
            <a:avLst/>
          </a:prstGeom>
        </p:spPr>
      </p:pic>
    </p:spTree>
    <p:extLst>
      <p:ext uri="{BB962C8B-B14F-4D97-AF65-F5344CB8AC3E}">
        <p14:creationId xmlns:p14="http://schemas.microsoft.com/office/powerpoint/2010/main" val="595680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GB" sz="1600" i="1" dirty="0">
                <a:solidFill>
                  <a:prstClr val="white"/>
                </a:solidFill>
              </a:rPr>
              <a:t>          Because Safeguarding is everybody’s business</a:t>
            </a:r>
          </a:p>
        </p:txBody>
      </p:sp>
      <p:sp>
        <p:nvSpPr>
          <p:cNvPr id="8" name="Title 7"/>
          <p:cNvSpPr>
            <a:spLocks noGrp="1"/>
          </p:cNvSpPr>
          <p:nvPr>
            <p:ph type="ctrTitle"/>
          </p:nvPr>
        </p:nvSpPr>
        <p:spPr>
          <a:xfrm>
            <a:off x="1054735" y="244323"/>
            <a:ext cx="6811610" cy="1470025"/>
          </a:xfrm>
        </p:spPr>
        <p:txBody>
          <a:bodyPr>
            <a:normAutofit fontScale="90000"/>
          </a:bodyPr>
          <a:lstStyle/>
          <a:p>
            <a:r>
              <a:rPr lang="en-GB" sz="3600" b="1" dirty="0"/>
              <a:t>SARs  </a:t>
            </a:r>
            <a:br>
              <a:rPr lang="en-GB" sz="3600" b="1" dirty="0"/>
            </a:br>
            <a:r>
              <a:rPr lang="en-GB" sz="3600" b="1" dirty="0"/>
              <a:t> Referrals from </a:t>
            </a:r>
            <a:br>
              <a:rPr lang="en-GB" sz="3600" b="1" dirty="0"/>
            </a:br>
            <a:endParaRPr lang="en-GB" sz="3600" b="1" dirty="0"/>
          </a:p>
        </p:txBody>
      </p:sp>
      <p:sp>
        <p:nvSpPr>
          <p:cNvPr id="10" name="Subtitle 2">
            <a:extLst>
              <a:ext uri="{FF2B5EF4-FFF2-40B4-BE49-F238E27FC236}">
                <a16:creationId xmlns:a16="http://schemas.microsoft.com/office/drawing/2014/main" id="{27137C79-D959-4A16-A4A0-A1A7E2631030}"/>
              </a:ext>
            </a:extLst>
          </p:cNvPr>
          <p:cNvSpPr>
            <a:spLocks noGrp="1"/>
          </p:cNvSpPr>
          <p:nvPr>
            <p:ph type="subTitle" idx="1"/>
          </p:nvPr>
        </p:nvSpPr>
        <p:spPr>
          <a:xfrm>
            <a:off x="1371600" y="1992160"/>
            <a:ext cx="7160840" cy="3646640"/>
          </a:xfrm>
        </p:spPr>
        <p:txBody>
          <a:bodyPr>
            <a:normAutofit/>
          </a:bodyPr>
          <a:lstStyle/>
          <a:p>
            <a:pPr algn="l"/>
            <a:endParaRPr lang="en-US" dirty="0"/>
          </a:p>
        </p:txBody>
      </p:sp>
      <mc:AlternateContent xmlns:mc="http://schemas.openxmlformats.org/markup-compatibility/2006" xmlns:cx2="http://schemas.microsoft.com/office/drawing/2015/10/21/chartex">
        <mc:Choice Requires="cx2">
          <p:graphicFrame>
            <p:nvGraphicFramePr>
              <p:cNvPr id="2" name="Chart 1">
                <a:extLst>
                  <a:ext uri="{FF2B5EF4-FFF2-40B4-BE49-F238E27FC236}">
                    <a16:creationId xmlns:a16="http://schemas.microsoft.com/office/drawing/2014/main" id="{9605D1CF-B8D5-18D3-542C-569E49209399}"/>
                  </a:ext>
                </a:extLst>
              </p:cNvPr>
              <p:cNvGraphicFramePr/>
              <p:nvPr>
                <p:extLst>
                  <p:ext uri="{D42A27DB-BD31-4B8C-83A1-F6EECF244321}">
                    <p14:modId xmlns:p14="http://schemas.microsoft.com/office/powerpoint/2010/main" val="3865447734"/>
                  </p:ext>
                </p:extLst>
              </p:nvPr>
            </p:nvGraphicFramePr>
            <p:xfrm>
              <a:off x="899591" y="1992160"/>
              <a:ext cx="7927543" cy="4261002"/>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2" name="Chart 1">
                <a:extLst>
                  <a:ext uri="{FF2B5EF4-FFF2-40B4-BE49-F238E27FC236}">
                    <a16:creationId xmlns:a16="http://schemas.microsoft.com/office/drawing/2014/main" id="{9605D1CF-B8D5-18D3-542C-569E49209399}"/>
                  </a:ext>
                </a:extLst>
              </p:cNvPr>
              <p:cNvPicPr>
                <a:picLocks noGrp="1" noRot="1" noChangeAspect="1" noMove="1" noResize="1" noEditPoints="1" noAdjustHandles="1" noChangeArrowheads="1" noChangeShapeType="1"/>
              </p:cNvPicPr>
              <p:nvPr/>
            </p:nvPicPr>
            <p:blipFill>
              <a:blip r:embed="rId5"/>
              <a:stretch>
                <a:fillRect/>
              </a:stretch>
            </p:blipFill>
            <p:spPr>
              <a:xfrm>
                <a:off x="899591" y="1992160"/>
                <a:ext cx="7927543" cy="4261002"/>
              </a:xfrm>
              <a:prstGeom prst="rect">
                <a:avLst/>
              </a:prstGeom>
            </p:spPr>
          </p:pic>
        </mc:Fallback>
      </mc:AlternateContent>
    </p:spTree>
    <p:extLst>
      <p:ext uri="{BB962C8B-B14F-4D97-AF65-F5344CB8AC3E}">
        <p14:creationId xmlns:p14="http://schemas.microsoft.com/office/powerpoint/2010/main" val="264308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GB" sz="1600" i="1" dirty="0">
                <a:solidFill>
                  <a:prstClr val="white"/>
                </a:solidFill>
              </a:rPr>
              <a:t>          Because Safeguarding is everybody’s business</a:t>
            </a:r>
          </a:p>
        </p:txBody>
      </p:sp>
      <p:sp>
        <p:nvSpPr>
          <p:cNvPr id="8" name="Title 7"/>
          <p:cNvSpPr>
            <a:spLocks noGrp="1"/>
          </p:cNvSpPr>
          <p:nvPr>
            <p:ph type="ctrTitle"/>
          </p:nvPr>
        </p:nvSpPr>
        <p:spPr>
          <a:xfrm>
            <a:off x="1054735" y="244323"/>
            <a:ext cx="6811610" cy="1470025"/>
          </a:xfrm>
        </p:spPr>
        <p:txBody>
          <a:bodyPr>
            <a:normAutofit/>
          </a:bodyPr>
          <a:lstStyle/>
          <a:p>
            <a:r>
              <a:rPr lang="en-GB" sz="3600" b="1" dirty="0"/>
              <a:t>Of those that went to Review</a:t>
            </a:r>
            <a:br>
              <a:rPr lang="en-GB" sz="3600" b="1" dirty="0"/>
            </a:br>
            <a:r>
              <a:rPr lang="en-GB" sz="1800" b="1" dirty="0"/>
              <a:t>SAR/Discretionary SAR/Extended SAR/ Rapid Review/</a:t>
            </a:r>
            <a:r>
              <a:rPr lang="en-GB" sz="1800" b="1" dirty="0" err="1"/>
              <a:t>LeDeR</a:t>
            </a:r>
            <a:r>
              <a:rPr lang="en-GB" sz="1800" b="1" dirty="0"/>
              <a:t>/ Domestic Homicide Review</a:t>
            </a:r>
            <a:endParaRPr lang="en-GB" sz="3600" b="1" dirty="0"/>
          </a:p>
        </p:txBody>
      </p:sp>
      <p:sp>
        <p:nvSpPr>
          <p:cNvPr id="10" name="Subtitle 2">
            <a:extLst>
              <a:ext uri="{FF2B5EF4-FFF2-40B4-BE49-F238E27FC236}">
                <a16:creationId xmlns:a16="http://schemas.microsoft.com/office/drawing/2014/main" id="{27137C79-D959-4A16-A4A0-A1A7E2631030}"/>
              </a:ext>
            </a:extLst>
          </p:cNvPr>
          <p:cNvSpPr>
            <a:spLocks noGrp="1"/>
          </p:cNvSpPr>
          <p:nvPr>
            <p:ph type="subTitle" idx="1"/>
          </p:nvPr>
        </p:nvSpPr>
        <p:spPr>
          <a:xfrm>
            <a:off x="1371600" y="1992160"/>
            <a:ext cx="7160840" cy="3646640"/>
          </a:xfrm>
        </p:spPr>
        <p:txBody>
          <a:bodyPr>
            <a:normAutofit/>
          </a:bodyPr>
          <a:lstStyle/>
          <a:p>
            <a:pPr lvl="2" algn="l"/>
            <a:endParaRPr lang="en-US" sz="3200" dirty="0">
              <a:solidFill>
                <a:schemeClr val="tx1"/>
              </a:solidFill>
            </a:endParaRPr>
          </a:p>
          <a:p>
            <a:pPr algn="l"/>
            <a:endParaRPr lang="en-US" dirty="0"/>
          </a:p>
        </p:txBody>
      </p:sp>
      <mc:AlternateContent xmlns:mc="http://schemas.openxmlformats.org/markup-compatibility/2006" xmlns:cx2="http://schemas.microsoft.com/office/drawing/2015/10/21/chartex">
        <mc:Choice Requires="cx2">
          <p:graphicFrame>
            <p:nvGraphicFramePr>
              <p:cNvPr id="2" name="Chart 1">
                <a:extLst>
                  <a:ext uri="{FF2B5EF4-FFF2-40B4-BE49-F238E27FC236}">
                    <a16:creationId xmlns:a16="http://schemas.microsoft.com/office/drawing/2014/main" id="{7FD77285-CBDE-BA7D-8CB1-C56F99EB7F1E}"/>
                  </a:ext>
                </a:extLst>
              </p:cNvPr>
              <p:cNvGraphicFramePr/>
              <p:nvPr>
                <p:extLst>
                  <p:ext uri="{D42A27DB-BD31-4B8C-83A1-F6EECF244321}">
                    <p14:modId xmlns:p14="http://schemas.microsoft.com/office/powerpoint/2010/main" val="1502415520"/>
                  </p:ext>
                </p:extLst>
              </p:nvPr>
            </p:nvGraphicFramePr>
            <p:xfrm>
              <a:off x="1054735" y="1844825"/>
              <a:ext cx="7477705" cy="4307106"/>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2" name="Chart 1">
                <a:extLst>
                  <a:ext uri="{FF2B5EF4-FFF2-40B4-BE49-F238E27FC236}">
                    <a16:creationId xmlns:a16="http://schemas.microsoft.com/office/drawing/2014/main" id="{7FD77285-CBDE-BA7D-8CB1-C56F99EB7F1E}"/>
                  </a:ext>
                </a:extLst>
              </p:cNvPr>
              <p:cNvPicPr>
                <a:picLocks noGrp="1" noRot="1" noChangeAspect="1" noMove="1" noResize="1" noEditPoints="1" noAdjustHandles="1" noChangeArrowheads="1" noChangeShapeType="1"/>
              </p:cNvPicPr>
              <p:nvPr/>
            </p:nvPicPr>
            <p:blipFill>
              <a:blip r:embed="rId5"/>
              <a:stretch>
                <a:fillRect/>
              </a:stretch>
            </p:blipFill>
            <p:spPr>
              <a:xfrm>
                <a:off x="1054735" y="1844825"/>
                <a:ext cx="7477705" cy="4307106"/>
              </a:xfrm>
              <a:prstGeom prst="rect">
                <a:avLst/>
              </a:prstGeom>
            </p:spPr>
          </p:pic>
        </mc:Fallback>
      </mc:AlternateContent>
    </p:spTree>
    <p:extLst>
      <p:ext uri="{BB962C8B-B14F-4D97-AF65-F5344CB8AC3E}">
        <p14:creationId xmlns:p14="http://schemas.microsoft.com/office/powerpoint/2010/main" val="1753814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6" name="Rectangle 5"/>
          <p:cNvSpPr/>
          <p:nvPr/>
        </p:nvSpPr>
        <p:spPr>
          <a:xfrm>
            <a:off x="-60594" y="6369140"/>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GB" sz="1600" i="1" dirty="0">
                <a:solidFill>
                  <a:prstClr val="white"/>
                </a:solidFill>
              </a:rPr>
              <a:t>          Because Safeguarding is everybody’s business</a:t>
            </a:r>
          </a:p>
        </p:txBody>
      </p:sp>
      <p:sp>
        <p:nvSpPr>
          <p:cNvPr id="8" name="Title 7"/>
          <p:cNvSpPr>
            <a:spLocks noGrp="1"/>
          </p:cNvSpPr>
          <p:nvPr>
            <p:ph type="title"/>
          </p:nvPr>
        </p:nvSpPr>
        <p:spPr>
          <a:xfrm>
            <a:off x="396606" y="160337"/>
            <a:ext cx="8229600" cy="1143000"/>
          </a:xfrm>
        </p:spPr>
        <p:txBody>
          <a:bodyPr>
            <a:normAutofit/>
          </a:bodyPr>
          <a:lstStyle/>
          <a:p>
            <a:r>
              <a:rPr lang="en-GB" sz="3600" dirty="0"/>
              <a:t> Future Meeting Items</a:t>
            </a:r>
          </a:p>
        </p:txBody>
      </p:sp>
      <p:sp>
        <p:nvSpPr>
          <p:cNvPr id="3" name="Content Placeholder 2">
            <a:extLst>
              <a:ext uri="{FF2B5EF4-FFF2-40B4-BE49-F238E27FC236}">
                <a16:creationId xmlns:a16="http://schemas.microsoft.com/office/drawing/2014/main" id="{02C2EDE5-F590-455D-BAAF-A0BF69B2C3A2}"/>
              </a:ext>
            </a:extLst>
          </p:cNvPr>
          <p:cNvSpPr>
            <a:spLocks noGrp="1"/>
          </p:cNvSpPr>
          <p:nvPr>
            <p:ph idx="1"/>
          </p:nvPr>
        </p:nvSpPr>
        <p:spPr/>
        <p:txBody>
          <a:bodyPr>
            <a:normAutofit/>
          </a:bodyPr>
          <a:lstStyle/>
          <a:p>
            <a:pPr marL="0" indent="0">
              <a:buNone/>
            </a:pPr>
            <a:r>
              <a:rPr lang="en-GB" dirty="0"/>
              <a:t>Future presentations?</a:t>
            </a:r>
          </a:p>
          <a:p>
            <a:r>
              <a:rPr lang="en-GB" sz="2800" dirty="0"/>
              <a:t>Mental Capacity Act</a:t>
            </a:r>
          </a:p>
          <a:p>
            <a:r>
              <a:rPr lang="en-GB" sz="2800" dirty="0"/>
              <a:t>CARM Update (following Survey)</a:t>
            </a:r>
          </a:p>
          <a:p>
            <a:r>
              <a:rPr kumimoji="0" lang="en-GB" sz="2800" b="0" i="0" u="none" strike="noStrike" kern="1200" cap="none" spc="0" normalizeH="0" baseline="0" noProof="0" dirty="0">
                <a:ln>
                  <a:noFill/>
                </a:ln>
                <a:solidFill>
                  <a:prstClr val="black"/>
                </a:solidFill>
                <a:effectLst/>
                <a:uLnTx/>
                <a:uFillTx/>
                <a:latin typeface="Calibri"/>
                <a:ea typeface="+mn-ea"/>
                <a:cs typeface="+mn-cs"/>
              </a:rPr>
              <a:t>Self-Neglect Policy (Following survey)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CQC LA inspection how will it impact services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Transitional safeguarding </a:t>
            </a:r>
          </a:p>
          <a:p>
            <a:pPr marL="0" marR="0" lvl="0" indent="0" algn="l" defTabSz="457200" rtl="0" eaLnBrk="1" fontAlgn="auto" latinLnBrk="0" hangingPunct="1">
              <a:lnSpc>
                <a:spcPct val="100000"/>
              </a:lnSpc>
              <a:spcBef>
                <a:spcPts val="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None/>
              <a:tabLst/>
              <a:defRPr/>
            </a:pPr>
            <a:r>
              <a:rPr lang="en-US" sz="2800" dirty="0">
                <a:solidFill>
                  <a:prstClr val="black"/>
                </a:solidFill>
                <a:latin typeface="Calibri"/>
              </a:rPr>
              <a:t>Anything from today</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None/>
              <a:tabLst/>
              <a:defRPr/>
            </a:pPr>
            <a:endParaRPr kumimoji="0" lang="en-US" b="0" i="0" u="none" strike="noStrike" kern="1200" cap="none" spc="0" normalizeH="0" baseline="0" noProof="0" dirty="0">
              <a:ln>
                <a:noFill/>
              </a:ln>
              <a:solidFill>
                <a:prstClr val="black"/>
              </a:solidFill>
              <a:effectLst/>
              <a:uLnTx/>
              <a:uFillTx/>
              <a:ea typeface="+mn-ea"/>
              <a:cs typeface="+mn-cs"/>
            </a:endParaRPr>
          </a:p>
          <a:p>
            <a:pPr lvl="1"/>
            <a:endParaRPr lang="en-GB" dirty="0"/>
          </a:p>
          <a:p>
            <a:pPr lvl="1"/>
            <a:endParaRPr lang="en-GB" dirty="0"/>
          </a:p>
          <a:p>
            <a:pPr marL="457200" lvl="1" indent="0">
              <a:buNone/>
            </a:pPr>
            <a:endParaRPr lang="en-GB" sz="3600" dirty="0"/>
          </a:p>
        </p:txBody>
      </p:sp>
    </p:spTree>
    <p:extLst>
      <p:ext uri="{BB962C8B-B14F-4D97-AF65-F5344CB8AC3E}">
        <p14:creationId xmlns:p14="http://schemas.microsoft.com/office/powerpoint/2010/main" val="265911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GB" sz="1600" i="1" dirty="0">
                <a:solidFill>
                  <a:prstClr val="white"/>
                </a:solidFill>
              </a:rPr>
              <a:t>          Because Safeguarding is everybody’s business</a:t>
            </a:r>
          </a:p>
        </p:txBody>
      </p:sp>
      <p:sp>
        <p:nvSpPr>
          <p:cNvPr id="8" name="Title 7"/>
          <p:cNvSpPr>
            <a:spLocks noGrp="1"/>
          </p:cNvSpPr>
          <p:nvPr>
            <p:ph type="ctrTitle"/>
          </p:nvPr>
        </p:nvSpPr>
        <p:spPr>
          <a:xfrm>
            <a:off x="1054735" y="244323"/>
            <a:ext cx="6811610" cy="1470025"/>
          </a:xfrm>
        </p:spPr>
        <p:txBody>
          <a:bodyPr>
            <a:normAutofit/>
          </a:bodyPr>
          <a:lstStyle/>
          <a:p>
            <a:r>
              <a:rPr lang="en-GB" sz="3600" dirty="0"/>
              <a:t>Close and Network</a:t>
            </a:r>
            <a:br>
              <a:rPr lang="en-GB" sz="3600" dirty="0"/>
            </a:br>
            <a:r>
              <a:rPr lang="en-GB" sz="3600" dirty="0"/>
              <a:t>Thank you </a:t>
            </a:r>
          </a:p>
        </p:txBody>
      </p:sp>
      <p:pic>
        <p:nvPicPr>
          <p:cNvPr id="7" name="Picture 6">
            <a:extLst>
              <a:ext uri="{FF2B5EF4-FFF2-40B4-BE49-F238E27FC236}">
                <a16:creationId xmlns:a16="http://schemas.microsoft.com/office/drawing/2014/main" id="{4E459733-74E1-4591-9A9E-9C1B95BEE27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9137" y="1801069"/>
            <a:ext cx="8107998" cy="4263926"/>
          </a:xfrm>
          <a:prstGeom prst="rect">
            <a:avLst/>
          </a:prstGeom>
        </p:spPr>
      </p:pic>
    </p:spTree>
    <p:extLst>
      <p:ext uri="{BB962C8B-B14F-4D97-AF65-F5344CB8AC3E}">
        <p14:creationId xmlns:p14="http://schemas.microsoft.com/office/powerpoint/2010/main" val="1112338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GB" sz="1600" i="1" dirty="0">
                <a:solidFill>
                  <a:prstClr val="white"/>
                </a:solidFill>
              </a:rPr>
              <a:t>          Because Safeguarding is everybody’s business</a:t>
            </a:r>
          </a:p>
        </p:txBody>
      </p:sp>
      <p:sp>
        <p:nvSpPr>
          <p:cNvPr id="8" name="Title 7"/>
          <p:cNvSpPr>
            <a:spLocks noGrp="1"/>
          </p:cNvSpPr>
          <p:nvPr>
            <p:ph type="ctrTitle"/>
          </p:nvPr>
        </p:nvSpPr>
        <p:spPr>
          <a:xfrm>
            <a:off x="1054735" y="244323"/>
            <a:ext cx="6811610" cy="1470025"/>
          </a:xfrm>
        </p:spPr>
        <p:txBody>
          <a:bodyPr>
            <a:normAutofit/>
          </a:bodyPr>
          <a:lstStyle/>
          <a:p>
            <a:r>
              <a:rPr lang="en-GB" sz="3600" dirty="0"/>
              <a:t>Why are we here</a:t>
            </a:r>
          </a:p>
        </p:txBody>
      </p:sp>
      <p:sp>
        <p:nvSpPr>
          <p:cNvPr id="9" name="Content Placeholder 2"/>
          <p:cNvSpPr>
            <a:spLocks noGrp="1"/>
          </p:cNvSpPr>
          <p:nvPr>
            <p:ph type="subTitle" idx="1"/>
          </p:nvPr>
        </p:nvSpPr>
        <p:spPr>
          <a:xfrm>
            <a:off x="1054735" y="1377799"/>
            <a:ext cx="6899292" cy="4261002"/>
          </a:xfrm>
        </p:spPr>
        <p:txBody>
          <a:bodyPr anchor="ctr">
            <a:noAutofit/>
          </a:bodyPr>
          <a:lstStyle/>
          <a:p>
            <a:r>
              <a:rPr lang="en-US" sz="4400" dirty="0">
                <a:solidFill>
                  <a:srgbClr val="002060"/>
                </a:solidFill>
              </a:rPr>
              <a:t>REFLECT</a:t>
            </a:r>
          </a:p>
          <a:p>
            <a:r>
              <a:rPr lang="en-US" sz="4400" dirty="0">
                <a:solidFill>
                  <a:srgbClr val="002060"/>
                </a:solidFill>
              </a:rPr>
              <a:t>and</a:t>
            </a:r>
          </a:p>
          <a:p>
            <a:r>
              <a:rPr lang="en-US" sz="4400" dirty="0">
                <a:solidFill>
                  <a:srgbClr val="002060"/>
                </a:solidFill>
              </a:rPr>
              <a:t>LEARN</a:t>
            </a:r>
          </a:p>
          <a:p>
            <a:r>
              <a:rPr lang="en-US" sz="4400" dirty="0">
                <a:solidFill>
                  <a:srgbClr val="002060"/>
                </a:solidFill>
              </a:rPr>
              <a:t>Respect Each others' views and positions </a:t>
            </a:r>
          </a:p>
        </p:txBody>
      </p:sp>
    </p:spTree>
    <p:extLst>
      <p:ext uri="{BB962C8B-B14F-4D97-AF65-F5344CB8AC3E}">
        <p14:creationId xmlns:p14="http://schemas.microsoft.com/office/powerpoint/2010/main" val="4222543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GB" sz="1600" i="1" dirty="0">
                <a:solidFill>
                  <a:prstClr val="white"/>
                </a:solidFill>
              </a:rPr>
              <a:t>          Because Safeguarding is everybody’s business</a:t>
            </a:r>
          </a:p>
        </p:txBody>
      </p:sp>
      <p:sp>
        <p:nvSpPr>
          <p:cNvPr id="8" name="Title 7"/>
          <p:cNvSpPr>
            <a:spLocks noGrp="1"/>
          </p:cNvSpPr>
          <p:nvPr>
            <p:ph type="ctrTitle"/>
          </p:nvPr>
        </p:nvSpPr>
        <p:spPr>
          <a:xfrm>
            <a:off x="1166195" y="334845"/>
            <a:ext cx="6811610" cy="952429"/>
          </a:xfrm>
        </p:spPr>
        <p:txBody>
          <a:bodyPr>
            <a:normAutofit/>
          </a:bodyPr>
          <a:lstStyle/>
          <a:p>
            <a:r>
              <a:rPr lang="en-GB" sz="3600" dirty="0"/>
              <a:t>AGENDA</a:t>
            </a:r>
          </a:p>
        </p:txBody>
      </p:sp>
      <p:sp>
        <p:nvSpPr>
          <p:cNvPr id="9" name="Content Placeholder 2"/>
          <p:cNvSpPr>
            <a:spLocks noGrp="1"/>
          </p:cNvSpPr>
          <p:nvPr>
            <p:ph type="subTitle" idx="1"/>
          </p:nvPr>
        </p:nvSpPr>
        <p:spPr>
          <a:xfrm>
            <a:off x="708720" y="1041934"/>
            <a:ext cx="8143567" cy="4774132"/>
          </a:xfrm>
        </p:spPr>
        <p:txBody>
          <a:bodyPr>
            <a:noAutofit/>
          </a:bodyPr>
          <a:lstStyle/>
          <a:p>
            <a:pPr lvl="1" algn="l"/>
            <a:endParaRPr lang="en-US" sz="2400" dirty="0">
              <a:solidFill>
                <a:schemeClr val="tx1"/>
              </a:solidFill>
            </a:endParaRPr>
          </a:p>
          <a:p>
            <a:pPr marL="457200" indent="-457200" algn="l">
              <a:buFont typeface="Arial" panose="020B0604020202020204" pitchFamily="34" charset="0"/>
              <a:buChar char="•"/>
            </a:pPr>
            <a:endParaRPr lang="en-US" sz="2800" dirty="0">
              <a:solidFill>
                <a:schemeClr val="tx1"/>
              </a:solidFill>
            </a:endParaRPr>
          </a:p>
          <a:p>
            <a:pPr marL="457200" indent="-457200" algn="l">
              <a:buFont typeface="Arial" panose="020B0604020202020204" pitchFamily="34" charset="0"/>
              <a:buChar char="•"/>
            </a:pPr>
            <a:endParaRPr lang="en-US" sz="28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p:txBody>
      </p:sp>
      <p:graphicFrame>
        <p:nvGraphicFramePr>
          <p:cNvPr id="10" name="Table 10">
            <a:extLst>
              <a:ext uri="{FF2B5EF4-FFF2-40B4-BE49-F238E27FC236}">
                <a16:creationId xmlns:a16="http://schemas.microsoft.com/office/drawing/2014/main" id="{163AF0BA-563C-BD07-FE0C-5ABA527EEA41}"/>
              </a:ext>
            </a:extLst>
          </p:cNvPr>
          <p:cNvGraphicFramePr>
            <a:graphicFrameLocks noGrp="1"/>
          </p:cNvGraphicFramePr>
          <p:nvPr>
            <p:extLst>
              <p:ext uri="{D42A27DB-BD31-4B8C-83A1-F6EECF244321}">
                <p14:modId xmlns:p14="http://schemas.microsoft.com/office/powerpoint/2010/main" val="450597563"/>
              </p:ext>
            </p:extLst>
          </p:nvPr>
        </p:nvGraphicFramePr>
        <p:xfrm>
          <a:off x="1524000" y="1437640"/>
          <a:ext cx="6096000" cy="4335737"/>
        </p:xfrm>
        <a:graphic>
          <a:graphicData uri="http://schemas.openxmlformats.org/drawingml/2006/table">
            <a:tbl>
              <a:tblPr firstRow="1" bandRow="1">
                <a:tableStyleId>{5C22544A-7EE6-4342-B048-85BDC9FD1C3A}</a:tableStyleId>
              </a:tblPr>
              <a:tblGrid>
                <a:gridCol w="1247800">
                  <a:extLst>
                    <a:ext uri="{9D8B030D-6E8A-4147-A177-3AD203B41FA5}">
                      <a16:colId xmlns:a16="http://schemas.microsoft.com/office/drawing/2014/main" val="2331440385"/>
                    </a:ext>
                  </a:extLst>
                </a:gridCol>
                <a:gridCol w="4848200">
                  <a:extLst>
                    <a:ext uri="{9D8B030D-6E8A-4147-A177-3AD203B41FA5}">
                      <a16:colId xmlns:a16="http://schemas.microsoft.com/office/drawing/2014/main" val="464402094"/>
                    </a:ext>
                  </a:extLst>
                </a:gridCol>
              </a:tblGrid>
              <a:tr h="527951">
                <a:tc>
                  <a:txBody>
                    <a:bodyPr/>
                    <a:lstStyle/>
                    <a:p>
                      <a:r>
                        <a:rPr lang="en-GB" b="0" dirty="0">
                          <a:solidFill>
                            <a:schemeClr val="tx1"/>
                          </a:solidFill>
                        </a:rPr>
                        <a:t>10:00</a:t>
                      </a:r>
                    </a:p>
                  </a:txBody>
                  <a:tcPr>
                    <a:solidFill>
                      <a:schemeClr val="bg1"/>
                    </a:solidFill>
                  </a:tcPr>
                </a:tc>
                <a:tc>
                  <a:txBody>
                    <a:bodyPr/>
                    <a:lstStyle/>
                    <a:p>
                      <a:r>
                        <a:rPr lang="en-GB" b="0" dirty="0">
                          <a:solidFill>
                            <a:schemeClr val="tx1"/>
                          </a:solidFill>
                        </a:rPr>
                        <a:t>Welcome and Introductions</a:t>
                      </a:r>
                    </a:p>
                    <a:p>
                      <a:endParaRPr lang="en-GB" b="0" dirty="0">
                        <a:solidFill>
                          <a:schemeClr val="tx1"/>
                        </a:solidFill>
                      </a:endParaRPr>
                    </a:p>
                  </a:txBody>
                  <a:tcPr>
                    <a:solidFill>
                      <a:schemeClr val="bg1"/>
                    </a:solidFill>
                  </a:tcPr>
                </a:tc>
                <a:extLst>
                  <a:ext uri="{0D108BD9-81ED-4DB2-BD59-A6C34878D82A}">
                    <a16:rowId xmlns:a16="http://schemas.microsoft.com/office/drawing/2014/main" val="3625422719"/>
                  </a:ext>
                </a:extLst>
              </a:tr>
              <a:tr h="527951">
                <a:tc>
                  <a:txBody>
                    <a:bodyPr/>
                    <a:lstStyle/>
                    <a:p>
                      <a:r>
                        <a:rPr lang="en-GB" b="0" dirty="0">
                          <a:solidFill>
                            <a:schemeClr val="tx1"/>
                          </a:solidFill>
                        </a:rPr>
                        <a:t>10:15</a:t>
                      </a:r>
                    </a:p>
                  </a:txBody>
                  <a:tcPr>
                    <a:solidFill>
                      <a:schemeClr val="bg1"/>
                    </a:solidFill>
                  </a:tcPr>
                </a:tc>
                <a:tc>
                  <a:txBody>
                    <a:bodyPr/>
                    <a:lstStyle/>
                    <a:p>
                      <a:r>
                        <a:rPr lang="en-GB" b="0" dirty="0">
                          <a:solidFill>
                            <a:schemeClr val="tx1"/>
                          </a:solidFill>
                        </a:rPr>
                        <a:t>Guest Presentation – Loan Sharks</a:t>
                      </a:r>
                    </a:p>
                  </a:txBody>
                  <a:tcPr>
                    <a:solidFill>
                      <a:schemeClr val="bg1"/>
                    </a:solidFill>
                  </a:tcPr>
                </a:tc>
                <a:extLst>
                  <a:ext uri="{0D108BD9-81ED-4DB2-BD59-A6C34878D82A}">
                    <a16:rowId xmlns:a16="http://schemas.microsoft.com/office/drawing/2014/main" val="1419538397"/>
                  </a:ext>
                </a:extLst>
              </a:tr>
              <a:tr h="527951">
                <a:tc>
                  <a:txBody>
                    <a:bodyPr/>
                    <a:lstStyle/>
                    <a:p>
                      <a:r>
                        <a:rPr lang="en-GB" b="0" dirty="0">
                          <a:solidFill>
                            <a:schemeClr val="tx1"/>
                          </a:solidFill>
                        </a:rPr>
                        <a:t>11:15</a:t>
                      </a:r>
                    </a:p>
                  </a:txBody>
                  <a:tcPr>
                    <a:solidFill>
                      <a:schemeClr val="bg1"/>
                    </a:solidFill>
                  </a:tcPr>
                </a:tc>
                <a:tc>
                  <a:txBody>
                    <a:bodyPr/>
                    <a:lstStyle/>
                    <a:p>
                      <a:r>
                        <a:rPr lang="en-GB" b="0" dirty="0">
                          <a:solidFill>
                            <a:schemeClr val="tx1"/>
                          </a:solidFill>
                        </a:rPr>
                        <a:t>Break</a:t>
                      </a:r>
                    </a:p>
                  </a:txBody>
                  <a:tcPr>
                    <a:solidFill>
                      <a:schemeClr val="bg1"/>
                    </a:solidFill>
                  </a:tcPr>
                </a:tc>
                <a:extLst>
                  <a:ext uri="{0D108BD9-81ED-4DB2-BD59-A6C34878D82A}">
                    <a16:rowId xmlns:a16="http://schemas.microsoft.com/office/drawing/2014/main" val="1490145990"/>
                  </a:ext>
                </a:extLst>
              </a:tr>
              <a:tr h="527951">
                <a:tc>
                  <a:txBody>
                    <a:bodyPr/>
                    <a:lstStyle/>
                    <a:p>
                      <a:r>
                        <a:rPr lang="en-GB" b="0" dirty="0">
                          <a:solidFill>
                            <a:schemeClr val="tx1"/>
                          </a:solidFill>
                        </a:rPr>
                        <a:t>11:30</a:t>
                      </a:r>
                    </a:p>
                  </a:txBody>
                  <a:tcP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solidFill>
                            <a:schemeClr val="tx1"/>
                          </a:solidFill>
                        </a:rPr>
                        <a:t>Exploitation Strategy – consultation</a:t>
                      </a:r>
                    </a:p>
                  </a:txBody>
                  <a:tcPr>
                    <a:solidFill>
                      <a:schemeClr val="bg1"/>
                    </a:solidFill>
                  </a:tcPr>
                </a:tc>
                <a:extLst>
                  <a:ext uri="{0D108BD9-81ED-4DB2-BD59-A6C34878D82A}">
                    <a16:rowId xmlns:a16="http://schemas.microsoft.com/office/drawing/2014/main" val="4092642379"/>
                  </a:ext>
                </a:extLst>
              </a:tr>
              <a:tr h="527951">
                <a:tc>
                  <a:txBody>
                    <a:bodyPr/>
                    <a:lstStyle/>
                    <a:p>
                      <a:r>
                        <a:rPr lang="en-GB" b="0" dirty="0">
                          <a:solidFill>
                            <a:schemeClr val="tx1"/>
                          </a:solidFill>
                        </a:rPr>
                        <a:t>11:50</a:t>
                      </a:r>
                    </a:p>
                  </a:txBody>
                  <a:tcPr>
                    <a:solidFill>
                      <a:schemeClr val="bg1"/>
                    </a:solidFill>
                  </a:tcPr>
                </a:tc>
                <a:tc>
                  <a:txBody>
                    <a:bodyPr/>
                    <a:lstStyle/>
                    <a:p>
                      <a:r>
                        <a:rPr lang="en-GB" b="0" dirty="0">
                          <a:solidFill>
                            <a:schemeClr val="tx1"/>
                          </a:solidFill>
                        </a:rPr>
                        <a:t>Actions From last Time</a:t>
                      </a:r>
                    </a:p>
                  </a:txBody>
                  <a:tcPr>
                    <a:solidFill>
                      <a:schemeClr val="bg1"/>
                    </a:solidFill>
                  </a:tcPr>
                </a:tc>
                <a:extLst>
                  <a:ext uri="{0D108BD9-81ED-4DB2-BD59-A6C34878D82A}">
                    <a16:rowId xmlns:a16="http://schemas.microsoft.com/office/drawing/2014/main" val="3227266183"/>
                  </a:ext>
                </a:extLst>
              </a:tr>
              <a:tr h="527951">
                <a:tc>
                  <a:txBody>
                    <a:bodyPr/>
                    <a:lstStyle/>
                    <a:p>
                      <a:r>
                        <a:rPr lang="en-GB" b="0" dirty="0">
                          <a:solidFill>
                            <a:schemeClr val="tx1"/>
                          </a:solidFill>
                        </a:rPr>
                        <a:t>12:00</a:t>
                      </a:r>
                    </a:p>
                  </a:txBody>
                  <a:tcPr>
                    <a:solidFill>
                      <a:schemeClr val="bg1"/>
                    </a:solidFill>
                  </a:tcPr>
                </a:tc>
                <a:tc>
                  <a:txBody>
                    <a:bodyPr/>
                    <a:lstStyle/>
                    <a:p>
                      <a:r>
                        <a:rPr lang="en-GB" b="0" dirty="0">
                          <a:solidFill>
                            <a:schemeClr val="tx1"/>
                          </a:solidFill>
                        </a:rPr>
                        <a:t>SARs </a:t>
                      </a:r>
                    </a:p>
                  </a:txBody>
                  <a:tcPr>
                    <a:solidFill>
                      <a:schemeClr val="bg1"/>
                    </a:solidFill>
                  </a:tcPr>
                </a:tc>
                <a:extLst>
                  <a:ext uri="{0D108BD9-81ED-4DB2-BD59-A6C34878D82A}">
                    <a16:rowId xmlns:a16="http://schemas.microsoft.com/office/drawing/2014/main" val="3828076771"/>
                  </a:ext>
                </a:extLst>
              </a:tr>
              <a:tr h="527951">
                <a:tc>
                  <a:txBody>
                    <a:bodyPr/>
                    <a:lstStyle/>
                    <a:p>
                      <a:r>
                        <a:rPr lang="en-GB" b="0" dirty="0">
                          <a:solidFill>
                            <a:schemeClr val="tx1"/>
                          </a:solidFill>
                        </a:rPr>
                        <a:t>12:20</a:t>
                      </a:r>
                    </a:p>
                  </a:txBody>
                  <a:tcPr>
                    <a:solidFill>
                      <a:schemeClr val="bg1"/>
                    </a:solidFill>
                  </a:tcPr>
                </a:tc>
                <a:tc>
                  <a:txBody>
                    <a:bodyPr/>
                    <a:lstStyle/>
                    <a:p>
                      <a:r>
                        <a:rPr lang="en-GB" b="0" dirty="0">
                          <a:solidFill>
                            <a:schemeClr val="tx1"/>
                          </a:solidFill>
                        </a:rPr>
                        <a:t>Future agenda items</a:t>
                      </a:r>
                    </a:p>
                  </a:txBody>
                  <a:tcPr>
                    <a:solidFill>
                      <a:schemeClr val="bg1"/>
                    </a:solidFill>
                  </a:tcPr>
                </a:tc>
                <a:extLst>
                  <a:ext uri="{0D108BD9-81ED-4DB2-BD59-A6C34878D82A}">
                    <a16:rowId xmlns:a16="http://schemas.microsoft.com/office/drawing/2014/main" val="3244190019"/>
                  </a:ext>
                </a:extLst>
              </a:tr>
              <a:tr h="527951">
                <a:tc>
                  <a:txBody>
                    <a:bodyPr/>
                    <a:lstStyle/>
                    <a:p>
                      <a:endParaRPr lang="en-GB" b="0">
                        <a:solidFill>
                          <a:schemeClr val="tx1"/>
                        </a:solidFill>
                      </a:endParaRPr>
                    </a:p>
                  </a:txBody>
                  <a:tcPr>
                    <a:solidFill>
                      <a:schemeClr val="bg1"/>
                    </a:solidFill>
                  </a:tcPr>
                </a:tc>
                <a:tc>
                  <a:txBody>
                    <a:bodyPr/>
                    <a:lstStyle/>
                    <a:p>
                      <a:endParaRPr lang="en-GB" b="0" dirty="0">
                        <a:solidFill>
                          <a:schemeClr val="tx1"/>
                        </a:solidFill>
                      </a:endParaRPr>
                    </a:p>
                  </a:txBody>
                  <a:tcPr>
                    <a:solidFill>
                      <a:schemeClr val="bg1"/>
                    </a:solidFill>
                  </a:tcPr>
                </a:tc>
                <a:extLst>
                  <a:ext uri="{0D108BD9-81ED-4DB2-BD59-A6C34878D82A}">
                    <a16:rowId xmlns:a16="http://schemas.microsoft.com/office/drawing/2014/main" val="4190751030"/>
                  </a:ext>
                </a:extLst>
              </a:tr>
            </a:tbl>
          </a:graphicData>
        </a:graphic>
      </p:graphicFrame>
    </p:spTree>
    <p:extLst>
      <p:ext uri="{BB962C8B-B14F-4D97-AF65-F5344CB8AC3E}">
        <p14:creationId xmlns:p14="http://schemas.microsoft.com/office/powerpoint/2010/main" val="3538627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GB" sz="1600" i="1" dirty="0">
                <a:solidFill>
                  <a:prstClr val="white"/>
                </a:solidFill>
              </a:rPr>
              <a:t>          Because Safeguarding is everybody’s business</a:t>
            </a:r>
          </a:p>
        </p:txBody>
      </p:sp>
      <p:sp>
        <p:nvSpPr>
          <p:cNvPr id="8" name="Title 7"/>
          <p:cNvSpPr>
            <a:spLocks noGrp="1"/>
          </p:cNvSpPr>
          <p:nvPr>
            <p:ph type="ctrTitle"/>
          </p:nvPr>
        </p:nvSpPr>
        <p:spPr>
          <a:xfrm>
            <a:off x="1054735" y="244323"/>
            <a:ext cx="6811610" cy="1470025"/>
          </a:xfrm>
        </p:spPr>
        <p:txBody>
          <a:bodyPr>
            <a:normAutofit/>
          </a:bodyPr>
          <a:lstStyle/>
          <a:p>
            <a:r>
              <a:rPr lang="en-GB" sz="3600" b="1" dirty="0"/>
              <a:t>Guest Presentation</a:t>
            </a:r>
          </a:p>
        </p:txBody>
      </p:sp>
      <p:sp>
        <p:nvSpPr>
          <p:cNvPr id="10" name="Subtitle 2">
            <a:extLst>
              <a:ext uri="{FF2B5EF4-FFF2-40B4-BE49-F238E27FC236}">
                <a16:creationId xmlns:a16="http://schemas.microsoft.com/office/drawing/2014/main" id="{27137C79-D959-4A16-A4A0-A1A7E2631030}"/>
              </a:ext>
            </a:extLst>
          </p:cNvPr>
          <p:cNvSpPr>
            <a:spLocks noGrp="1"/>
          </p:cNvSpPr>
          <p:nvPr>
            <p:ph type="subTitle" idx="1"/>
          </p:nvPr>
        </p:nvSpPr>
        <p:spPr>
          <a:xfrm>
            <a:off x="1371600" y="1992160"/>
            <a:ext cx="7160840" cy="3646640"/>
          </a:xfrm>
        </p:spPr>
        <p:txBody>
          <a:bodyPr>
            <a:normAutofit/>
          </a:bodyPr>
          <a:lstStyle/>
          <a:p>
            <a:pPr algn="l"/>
            <a:endParaRPr lang="en-US" sz="4000" dirty="0">
              <a:solidFill>
                <a:schemeClr val="tx1"/>
              </a:solidFill>
            </a:endParaRPr>
          </a:p>
          <a:p>
            <a:pPr algn="l"/>
            <a:endParaRPr lang="en-US" dirty="0"/>
          </a:p>
          <a:p>
            <a:r>
              <a:rPr lang="en-GB" b="1" dirty="0"/>
              <a:t>Nadeem Mahammed</a:t>
            </a:r>
          </a:p>
          <a:p>
            <a:r>
              <a:rPr lang="en-GB" b="1" dirty="0"/>
              <a:t>Loan Sharks</a:t>
            </a:r>
          </a:p>
        </p:txBody>
      </p:sp>
    </p:spTree>
    <p:extLst>
      <p:ext uri="{BB962C8B-B14F-4D97-AF65-F5344CB8AC3E}">
        <p14:creationId xmlns:p14="http://schemas.microsoft.com/office/powerpoint/2010/main" val="808391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black">
                  <a:lumMod val="65000"/>
                  <a:lumOff val="35000"/>
                </a:prstClr>
              </a:solidFill>
              <a:latin typeface="AvenirNext LT Pro Medium" panose="020B0504020202020204" pitchFamily="34" charset="0"/>
            </a:endParaRPr>
          </a:p>
        </p:txBody>
      </p:sp>
      <p:sp>
        <p:nvSpPr>
          <p:cNvPr id="50" name="Rectangle 49">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black">
                  <a:lumMod val="65000"/>
                  <a:lumOff val="35000"/>
                </a:prstClr>
              </a:solidFill>
              <a:latin typeface="AvenirNext LT Pro Medium" panose="020B0504020202020204" pitchFamily="34" charset="0"/>
            </a:endParaRPr>
          </a:p>
        </p:txBody>
      </p:sp>
      <p:grpSp>
        <p:nvGrpSpPr>
          <p:cNvPr id="52" name="Bottom Right">
            <a:extLst>
              <a:ext uri="{FF2B5EF4-FFF2-40B4-BE49-F238E27FC236}">
                <a16:creationId xmlns:a16="http://schemas.microsoft.com/office/drawing/2014/main" id="{33609D13-CB83-4F4B-BB01-27F01BE4E9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85300" y="3314701"/>
            <a:ext cx="3158700" cy="2686049"/>
            <a:chOff x="7980400" y="3276601"/>
            <a:chExt cx="4211600" cy="3581399"/>
          </a:xfrm>
        </p:grpSpPr>
        <p:sp>
          <p:nvSpPr>
            <p:cNvPr id="53" name="Freeform: Shape 52">
              <a:extLst>
                <a:ext uri="{FF2B5EF4-FFF2-40B4-BE49-F238E27FC236}">
                  <a16:creationId xmlns:a16="http://schemas.microsoft.com/office/drawing/2014/main" id="{92BD156E-E42F-4CFB-89AD-312AEC753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endParaRPr lang="en-US" sz="1350" dirty="0">
                <a:solidFill>
                  <a:prstClr val="black">
                    <a:lumMod val="65000"/>
                    <a:lumOff val="35000"/>
                  </a:prstClr>
                </a:solidFill>
                <a:latin typeface="AvenirNext LT Pro Medium" panose="020B0504020202020204" pitchFamily="34" charset="0"/>
              </a:endParaRPr>
            </a:p>
          </p:txBody>
        </p:sp>
        <p:grpSp>
          <p:nvGrpSpPr>
            <p:cNvPr id="54" name="Graphic 157">
              <a:extLst>
                <a:ext uri="{FF2B5EF4-FFF2-40B4-BE49-F238E27FC236}">
                  <a16:creationId xmlns:a16="http://schemas.microsoft.com/office/drawing/2014/main" id="{C8B96A24-322B-419A-847B-E8C600AA5BE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6" name="Freeform: Shape 55">
                <a:extLst>
                  <a:ext uri="{FF2B5EF4-FFF2-40B4-BE49-F238E27FC236}">
                    <a16:creationId xmlns:a16="http://schemas.microsoft.com/office/drawing/2014/main" id="{427E1425-F9A6-4F2D-8335-CBA7062B9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pPr defTabSz="342900"/>
                <a:endParaRPr lang="en-US" sz="1350">
                  <a:solidFill>
                    <a:prstClr val="black"/>
                  </a:solidFill>
                  <a:latin typeface="Segoe UI"/>
                </a:endParaRPr>
              </a:p>
            </p:txBody>
          </p:sp>
          <p:sp>
            <p:nvSpPr>
              <p:cNvPr id="57" name="Freeform: Shape 56">
                <a:extLst>
                  <a:ext uri="{FF2B5EF4-FFF2-40B4-BE49-F238E27FC236}">
                    <a16:creationId xmlns:a16="http://schemas.microsoft.com/office/drawing/2014/main" id="{57DF7F24-8721-4CD5-AE3B-C72BCE2882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pPr defTabSz="342900"/>
                <a:endParaRPr lang="en-US" sz="1350">
                  <a:solidFill>
                    <a:prstClr val="black"/>
                  </a:solidFill>
                  <a:latin typeface="Segoe UI"/>
                </a:endParaRPr>
              </a:p>
            </p:txBody>
          </p:sp>
          <p:sp>
            <p:nvSpPr>
              <p:cNvPr id="58" name="Freeform: Shape 57">
                <a:extLst>
                  <a:ext uri="{FF2B5EF4-FFF2-40B4-BE49-F238E27FC236}">
                    <a16:creationId xmlns:a16="http://schemas.microsoft.com/office/drawing/2014/main" id="{A0C58FE3-4394-46E8-9039-2D69C594B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pPr defTabSz="342900"/>
                <a:endParaRPr lang="en-US" sz="1350">
                  <a:solidFill>
                    <a:prstClr val="black"/>
                  </a:solidFill>
                  <a:latin typeface="Segoe UI"/>
                </a:endParaRPr>
              </a:p>
            </p:txBody>
          </p:sp>
          <p:sp>
            <p:nvSpPr>
              <p:cNvPr id="59" name="Freeform: Shape 58">
                <a:extLst>
                  <a:ext uri="{FF2B5EF4-FFF2-40B4-BE49-F238E27FC236}">
                    <a16:creationId xmlns:a16="http://schemas.microsoft.com/office/drawing/2014/main" id="{02D8E899-B726-49F6-9C9F-59A314701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pPr defTabSz="342900"/>
                <a:endParaRPr lang="en-US" sz="1350">
                  <a:solidFill>
                    <a:prstClr val="black"/>
                  </a:solidFill>
                  <a:latin typeface="Segoe UI"/>
                </a:endParaRPr>
              </a:p>
            </p:txBody>
          </p:sp>
          <p:sp>
            <p:nvSpPr>
              <p:cNvPr id="60" name="Freeform: Shape 59">
                <a:extLst>
                  <a:ext uri="{FF2B5EF4-FFF2-40B4-BE49-F238E27FC236}">
                    <a16:creationId xmlns:a16="http://schemas.microsoft.com/office/drawing/2014/main" id="{242131D2-A82F-4603-9B6A-EA00FEB82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pPr defTabSz="342900"/>
                <a:endParaRPr lang="en-US" sz="1350">
                  <a:solidFill>
                    <a:prstClr val="black"/>
                  </a:solidFill>
                  <a:latin typeface="Segoe UI"/>
                </a:endParaRPr>
              </a:p>
            </p:txBody>
          </p:sp>
          <p:sp>
            <p:nvSpPr>
              <p:cNvPr id="61" name="Freeform: Shape 60">
                <a:extLst>
                  <a:ext uri="{FF2B5EF4-FFF2-40B4-BE49-F238E27FC236}">
                    <a16:creationId xmlns:a16="http://schemas.microsoft.com/office/drawing/2014/main" id="{4CCDA1D5-C84B-470D-A2E1-5E51E8A85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pPr defTabSz="342900"/>
                <a:endParaRPr lang="en-US" sz="1350">
                  <a:solidFill>
                    <a:prstClr val="black"/>
                  </a:solidFill>
                  <a:latin typeface="Segoe UI"/>
                </a:endParaRPr>
              </a:p>
            </p:txBody>
          </p:sp>
          <p:sp>
            <p:nvSpPr>
              <p:cNvPr id="62" name="Freeform: Shape 61">
                <a:extLst>
                  <a:ext uri="{FF2B5EF4-FFF2-40B4-BE49-F238E27FC236}">
                    <a16:creationId xmlns:a16="http://schemas.microsoft.com/office/drawing/2014/main" id="{7BF2B54C-D2E2-4A3E-8DA8-E56D7375C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pPr defTabSz="342900"/>
                <a:endParaRPr lang="en-US" sz="1350">
                  <a:solidFill>
                    <a:prstClr val="black"/>
                  </a:solidFill>
                  <a:latin typeface="Segoe UI"/>
                </a:endParaRPr>
              </a:p>
            </p:txBody>
          </p:sp>
        </p:grpSp>
        <p:sp>
          <p:nvSpPr>
            <p:cNvPr id="55" name="Freeform: Shape 54">
              <a:extLst>
                <a:ext uri="{FF2B5EF4-FFF2-40B4-BE49-F238E27FC236}">
                  <a16:creationId xmlns:a16="http://schemas.microsoft.com/office/drawing/2014/main" id="{72505F4D-B4C3-4EB9-9252-F7229CBD1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endParaRPr lang="en-US" sz="1350">
                <a:solidFill>
                  <a:prstClr val="white"/>
                </a:solidFill>
                <a:latin typeface="Segoe UI"/>
              </a:endParaRPr>
            </a:p>
          </p:txBody>
        </p:sp>
      </p:grpSp>
      <p:sp>
        <p:nvSpPr>
          <p:cNvPr id="2" name="Title 1">
            <a:extLst>
              <a:ext uri="{FF2B5EF4-FFF2-40B4-BE49-F238E27FC236}">
                <a16:creationId xmlns:a16="http://schemas.microsoft.com/office/drawing/2014/main" id="{9261849B-26FB-0415-0437-9E9C377C5B49}"/>
              </a:ext>
            </a:extLst>
          </p:cNvPr>
          <p:cNvSpPr>
            <a:spLocks noGrp="1"/>
          </p:cNvSpPr>
          <p:nvPr>
            <p:ph type="ctrTitle"/>
          </p:nvPr>
        </p:nvSpPr>
        <p:spPr>
          <a:xfrm>
            <a:off x="4067390" y="2432221"/>
            <a:ext cx="4619410" cy="2259914"/>
          </a:xfrm>
        </p:spPr>
        <p:txBody>
          <a:bodyPr anchor="b">
            <a:normAutofit/>
          </a:bodyPr>
          <a:lstStyle/>
          <a:p>
            <a:r>
              <a:rPr lang="en-GB" sz="4050" dirty="0"/>
              <a:t>Draft Strategy</a:t>
            </a:r>
            <a:br>
              <a:rPr lang="en-GB" sz="4050" dirty="0"/>
            </a:br>
            <a:r>
              <a:rPr lang="en-GB" sz="4050" dirty="0"/>
              <a:t>Consultation </a:t>
            </a:r>
            <a:br>
              <a:rPr lang="en-GB" sz="4050" dirty="0"/>
            </a:br>
            <a:r>
              <a:rPr lang="en-US" sz="2025" dirty="0">
                <a:hlinkClick r:id="rId2"/>
              </a:rPr>
              <a:t>Link to Draft Strategy and Questionnaire</a:t>
            </a:r>
            <a:endParaRPr lang="en-GB" sz="2025" dirty="0"/>
          </a:p>
        </p:txBody>
      </p:sp>
      <p:sp>
        <p:nvSpPr>
          <p:cNvPr id="3" name="Subtitle 2">
            <a:extLst>
              <a:ext uri="{FF2B5EF4-FFF2-40B4-BE49-F238E27FC236}">
                <a16:creationId xmlns:a16="http://schemas.microsoft.com/office/drawing/2014/main" id="{E7EA6818-02E3-2ED7-5C10-392D99210861}"/>
              </a:ext>
            </a:extLst>
          </p:cNvPr>
          <p:cNvSpPr>
            <a:spLocks noGrp="1"/>
          </p:cNvSpPr>
          <p:nvPr>
            <p:ph type="subTitle" idx="1"/>
          </p:nvPr>
        </p:nvSpPr>
        <p:spPr>
          <a:xfrm>
            <a:off x="4175915" y="1455734"/>
            <a:ext cx="4348412" cy="1540730"/>
          </a:xfrm>
        </p:spPr>
        <p:txBody>
          <a:bodyPr anchor="t">
            <a:normAutofit/>
          </a:bodyPr>
          <a:lstStyle/>
          <a:p>
            <a:r>
              <a:rPr lang="en-GB" sz="2100" b="1" dirty="0"/>
              <a:t>Adult Exploitation in Worcestershire</a:t>
            </a:r>
          </a:p>
        </p:txBody>
      </p:sp>
      <p:pic>
        <p:nvPicPr>
          <p:cNvPr id="4" name="Picture 3" descr="Logo&#10;&#10;Description automatically generated with medium confidence">
            <a:extLst>
              <a:ext uri="{FF2B5EF4-FFF2-40B4-BE49-F238E27FC236}">
                <a16:creationId xmlns:a16="http://schemas.microsoft.com/office/drawing/2014/main" id="{F4D94A71-71B1-FDB6-BD8D-88C8D8737A65}"/>
              </a:ext>
            </a:extLst>
          </p:cNvPr>
          <p:cNvPicPr>
            <a:picLocks noChangeAspect="1"/>
          </p:cNvPicPr>
          <p:nvPr/>
        </p:nvPicPr>
        <p:blipFill rotWithShape="1">
          <a:blip r:embed="rId3"/>
          <a:srcRect t="4493" r="2" b="2"/>
          <a:stretch/>
        </p:blipFill>
        <p:spPr>
          <a:xfrm>
            <a:off x="457200" y="1560024"/>
            <a:ext cx="3585960" cy="3682198"/>
          </a:xfrm>
          <a:prstGeom prst="rect">
            <a:avLst/>
          </a:prstGeom>
        </p:spPr>
      </p:pic>
      <p:grpSp>
        <p:nvGrpSpPr>
          <p:cNvPr id="64" name="Top left">
            <a:extLst>
              <a:ext uri="{FF2B5EF4-FFF2-40B4-BE49-F238E27FC236}">
                <a16:creationId xmlns:a16="http://schemas.microsoft.com/office/drawing/2014/main" id="{FF47B612-7B2E-4A09-9B53-40BDE4350E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854935"/>
            <a:ext cx="1649213" cy="2512139"/>
            <a:chOff x="10849" y="-3086"/>
            <a:chExt cx="2198951" cy="3349518"/>
          </a:xfrm>
        </p:grpSpPr>
        <p:sp>
          <p:nvSpPr>
            <p:cNvPr id="65" name="Freeform: Shape 64">
              <a:extLst>
                <a:ext uri="{FF2B5EF4-FFF2-40B4-BE49-F238E27FC236}">
                  <a16:creationId xmlns:a16="http://schemas.microsoft.com/office/drawing/2014/main" id="{599A3C89-9112-4DA1-8BB8-8DE0F7A70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endParaRPr lang="en-US" sz="1350" dirty="0">
                <a:solidFill>
                  <a:prstClr val="black">
                    <a:lumMod val="65000"/>
                    <a:lumOff val="35000"/>
                  </a:prstClr>
                </a:solidFill>
                <a:latin typeface="AvenirNext LT Pro Medium" panose="020B0504020202020204" pitchFamily="34" charset="0"/>
              </a:endParaRPr>
            </a:p>
          </p:txBody>
        </p:sp>
        <p:sp>
          <p:nvSpPr>
            <p:cNvPr id="66" name="Freeform: Shape 65">
              <a:extLst>
                <a:ext uri="{FF2B5EF4-FFF2-40B4-BE49-F238E27FC236}">
                  <a16:creationId xmlns:a16="http://schemas.microsoft.com/office/drawing/2014/main" id="{60847D53-C868-4FD8-A29C-4C44BCBA9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defTabSz="342900"/>
              <a:endParaRPr lang="en-US" sz="1350">
                <a:solidFill>
                  <a:prstClr val="black"/>
                </a:solidFill>
                <a:latin typeface="Segoe UI"/>
              </a:endParaRPr>
            </a:p>
          </p:txBody>
        </p:sp>
        <p:sp>
          <p:nvSpPr>
            <p:cNvPr id="67" name="Freeform: Shape 66">
              <a:extLst>
                <a:ext uri="{FF2B5EF4-FFF2-40B4-BE49-F238E27FC236}">
                  <a16:creationId xmlns:a16="http://schemas.microsoft.com/office/drawing/2014/main" id="{E11266F6-080B-489F-9B02-B5C4DE4EB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defTabSz="342900"/>
              <a:endParaRPr lang="en-US" sz="1350">
                <a:solidFill>
                  <a:prstClr val="black"/>
                </a:solidFill>
                <a:latin typeface="Segoe UI"/>
              </a:endParaRPr>
            </a:p>
          </p:txBody>
        </p:sp>
        <p:sp>
          <p:nvSpPr>
            <p:cNvPr id="68" name="Freeform: Shape 67">
              <a:extLst>
                <a:ext uri="{FF2B5EF4-FFF2-40B4-BE49-F238E27FC236}">
                  <a16:creationId xmlns:a16="http://schemas.microsoft.com/office/drawing/2014/main" id="{7A0BBAD6-8B87-4B31-89B8-E2C854FF3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defTabSz="342900"/>
              <a:endParaRPr lang="en-US" sz="1350">
                <a:solidFill>
                  <a:prstClr val="black"/>
                </a:solidFill>
                <a:latin typeface="Segoe UI"/>
              </a:endParaRPr>
            </a:p>
          </p:txBody>
        </p:sp>
        <p:sp>
          <p:nvSpPr>
            <p:cNvPr id="69" name="Freeform: Shape 68">
              <a:extLst>
                <a:ext uri="{FF2B5EF4-FFF2-40B4-BE49-F238E27FC236}">
                  <a16:creationId xmlns:a16="http://schemas.microsoft.com/office/drawing/2014/main" id="{BD79712E-3AD5-4656-A6A0-54C4087A0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defTabSz="342900"/>
              <a:endParaRPr lang="en-US" sz="1350">
                <a:solidFill>
                  <a:prstClr val="black"/>
                </a:solidFill>
                <a:latin typeface="Segoe UI"/>
              </a:endParaRPr>
            </a:p>
          </p:txBody>
        </p:sp>
        <p:sp>
          <p:nvSpPr>
            <p:cNvPr id="70" name="Freeform: Shape 69">
              <a:extLst>
                <a:ext uri="{FF2B5EF4-FFF2-40B4-BE49-F238E27FC236}">
                  <a16:creationId xmlns:a16="http://schemas.microsoft.com/office/drawing/2014/main" id="{31635E33-4458-4D3F-A1C4-264AC5221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defTabSz="342900"/>
              <a:endParaRPr lang="en-US" sz="1350">
                <a:solidFill>
                  <a:prstClr val="black"/>
                </a:solidFill>
                <a:latin typeface="Segoe UI"/>
              </a:endParaRPr>
            </a:p>
          </p:txBody>
        </p:sp>
        <p:sp>
          <p:nvSpPr>
            <p:cNvPr id="71" name="Freeform: Shape 70">
              <a:extLst>
                <a:ext uri="{FF2B5EF4-FFF2-40B4-BE49-F238E27FC236}">
                  <a16:creationId xmlns:a16="http://schemas.microsoft.com/office/drawing/2014/main" id="{3432BB39-F871-43E7-A232-C65BFFA91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defTabSz="342900"/>
              <a:endParaRPr lang="en-US" sz="1350">
                <a:solidFill>
                  <a:prstClr val="black"/>
                </a:solidFill>
                <a:latin typeface="Segoe UI"/>
              </a:endParaRPr>
            </a:p>
          </p:txBody>
        </p:sp>
        <p:sp>
          <p:nvSpPr>
            <p:cNvPr id="72" name="Freeform: Shape 71">
              <a:extLst>
                <a:ext uri="{FF2B5EF4-FFF2-40B4-BE49-F238E27FC236}">
                  <a16:creationId xmlns:a16="http://schemas.microsoft.com/office/drawing/2014/main" id="{AAE45D09-4993-4718-82A0-BA2217EB2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defTabSz="342900"/>
              <a:endParaRPr lang="en-US" sz="1350" dirty="0">
                <a:solidFill>
                  <a:prstClr val="black"/>
                </a:solidFill>
                <a:latin typeface="Segoe UI"/>
              </a:endParaRPr>
            </a:p>
          </p:txBody>
        </p:sp>
      </p:grpSp>
      <p:grpSp>
        <p:nvGrpSpPr>
          <p:cNvPr id="74" name="Cross">
            <a:extLst>
              <a:ext uri="{FF2B5EF4-FFF2-40B4-BE49-F238E27FC236}">
                <a16:creationId xmlns:a16="http://schemas.microsoft.com/office/drawing/2014/main" id="{3BC5998F-E162-4A33-9E87-01942908A7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58948" y="969594"/>
            <a:ext cx="89154" cy="89154"/>
            <a:chOff x="1175347" y="3733800"/>
            <a:chExt cx="118872" cy="118872"/>
          </a:xfrm>
        </p:grpSpPr>
        <p:cxnSp>
          <p:nvCxnSpPr>
            <p:cNvPr id="75" name="Straight Connector 74">
              <a:extLst>
                <a:ext uri="{FF2B5EF4-FFF2-40B4-BE49-F238E27FC236}">
                  <a16:creationId xmlns:a16="http://schemas.microsoft.com/office/drawing/2014/main" id="{8259320D-EB3E-4C80-8E86-8A18306B24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6" name="Straight Connector 75">
              <a:extLst>
                <a:ext uri="{FF2B5EF4-FFF2-40B4-BE49-F238E27FC236}">
                  <a16:creationId xmlns:a16="http://schemas.microsoft.com/office/drawing/2014/main" id="{F07AF5EE-95F6-4B57-B8DD-5051D2EB9E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
        <p:nvSpPr>
          <p:cNvPr id="5" name="Slide Number Placeholder 4">
            <a:extLst>
              <a:ext uri="{FF2B5EF4-FFF2-40B4-BE49-F238E27FC236}">
                <a16:creationId xmlns:a16="http://schemas.microsoft.com/office/drawing/2014/main" id="{6E12B092-32AF-3AA8-7A11-B37558DE4AE2}"/>
              </a:ext>
            </a:extLst>
          </p:cNvPr>
          <p:cNvSpPr>
            <a:spLocks noGrp="1"/>
          </p:cNvSpPr>
          <p:nvPr>
            <p:ph type="sldNum" sz="quarter" idx="12"/>
          </p:nvPr>
        </p:nvSpPr>
        <p:spPr/>
        <p:txBody>
          <a:bodyPr/>
          <a:lstStyle/>
          <a:p>
            <a:pPr defTabSz="342900"/>
            <a:fld id="{73B850FF-6169-4056-8077-06FFA93A5366}" type="slidenum">
              <a:rPr lang="en-US">
                <a:solidFill>
                  <a:srgbClr val="E45221"/>
                </a:solidFill>
                <a:latin typeface="Segoe UI"/>
              </a:rPr>
              <a:pPr defTabSz="342900"/>
              <a:t>6</a:t>
            </a:fld>
            <a:endParaRPr lang="en-US">
              <a:solidFill>
                <a:srgbClr val="E45221"/>
              </a:solidFill>
              <a:latin typeface="Segoe UI"/>
            </a:endParaRPr>
          </a:p>
        </p:txBody>
      </p:sp>
    </p:spTree>
    <p:extLst>
      <p:ext uri="{BB962C8B-B14F-4D97-AF65-F5344CB8AC3E}">
        <p14:creationId xmlns:p14="http://schemas.microsoft.com/office/powerpoint/2010/main" val="101699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F77E50-10D6-2491-77DC-E81D10EA1C7F}"/>
              </a:ext>
            </a:extLst>
          </p:cNvPr>
          <p:cNvSpPr>
            <a:spLocks noGrp="1"/>
          </p:cNvSpPr>
          <p:nvPr>
            <p:ph type="title"/>
          </p:nvPr>
        </p:nvSpPr>
        <p:spPr/>
        <p:txBody>
          <a:bodyPr/>
          <a:lstStyle/>
          <a:p>
            <a:r>
              <a:rPr lang="en-GB" dirty="0"/>
              <a:t>What have we currently got?</a:t>
            </a:r>
          </a:p>
        </p:txBody>
      </p:sp>
      <p:sp>
        <p:nvSpPr>
          <p:cNvPr id="6" name="Content Placeholder 5">
            <a:extLst>
              <a:ext uri="{FF2B5EF4-FFF2-40B4-BE49-F238E27FC236}">
                <a16:creationId xmlns:a16="http://schemas.microsoft.com/office/drawing/2014/main" id="{9BCB787A-5EFA-C177-8F1B-142D06061B77}"/>
              </a:ext>
            </a:extLst>
          </p:cNvPr>
          <p:cNvSpPr>
            <a:spLocks noGrp="1"/>
          </p:cNvSpPr>
          <p:nvPr>
            <p:ph idx="1"/>
          </p:nvPr>
        </p:nvSpPr>
        <p:spPr/>
        <p:txBody>
          <a:bodyPr>
            <a:normAutofit/>
          </a:bodyPr>
          <a:lstStyle/>
          <a:p>
            <a:r>
              <a:rPr lang="en-GB" sz="2000" dirty="0"/>
              <a:t>Definition</a:t>
            </a:r>
          </a:p>
          <a:p>
            <a:r>
              <a:rPr lang="en-GB" sz="2000" dirty="0"/>
              <a:t>National Statutory Guidance on some areas (</a:t>
            </a:r>
            <a:r>
              <a:rPr lang="en-GB" sz="2000" dirty="0" err="1"/>
              <a:t>e.g</a:t>
            </a:r>
            <a:r>
              <a:rPr lang="en-GB" sz="2000" dirty="0"/>
              <a:t> Modern Slavery)</a:t>
            </a:r>
          </a:p>
          <a:p>
            <a:r>
              <a:rPr lang="en-GB" sz="2000" dirty="0"/>
              <a:t>Other Areas policies/procedures/strategies </a:t>
            </a:r>
          </a:p>
          <a:p>
            <a:r>
              <a:rPr lang="en-GB" sz="2000" dirty="0"/>
              <a:t>Local Forums and Meetings</a:t>
            </a:r>
          </a:p>
          <a:p>
            <a:r>
              <a:rPr lang="en-GB" sz="2000" dirty="0"/>
              <a:t>Care Act Section 42</a:t>
            </a:r>
          </a:p>
          <a:p>
            <a:r>
              <a:rPr lang="en-GB" sz="2000" dirty="0"/>
              <a:t>Funding to take forward </a:t>
            </a:r>
          </a:p>
          <a:p>
            <a:pPr marL="0" indent="0">
              <a:buNone/>
            </a:pPr>
            <a:r>
              <a:rPr lang="en-GB" sz="2000" dirty="0"/>
              <a:t>           (WSAB, Public Health and SW Community safety Partnership)</a:t>
            </a:r>
          </a:p>
          <a:p>
            <a:r>
              <a:rPr lang="en-GB" sz="2000" dirty="0"/>
              <a:t>Letter from West Midlands PCC office</a:t>
            </a:r>
          </a:p>
          <a:p>
            <a:r>
              <a:rPr lang="en-GB" sz="2000" dirty="0"/>
              <a:t>Children's response</a:t>
            </a:r>
          </a:p>
        </p:txBody>
      </p:sp>
      <p:sp>
        <p:nvSpPr>
          <p:cNvPr id="2" name="Slide Number Placeholder 1">
            <a:extLst>
              <a:ext uri="{FF2B5EF4-FFF2-40B4-BE49-F238E27FC236}">
                <a16:creationId xmlns:a16="http://schemas.microsoft.com/office/drawing/2014/main" id="{33767ABC-47FE-65DE-A4B7-E6202E8D2E6B}"/>
              </a:ext>
            </a:extLst>
          </p:cNvPr>
          <p:cNvSpPr>
            <a:spLocks noGrp="1"/>
          </p:cNvSpPr>
          <p:nvPr>
            <p:ph type="sldNum" sz="quarter" idx="12"/>
          </p:nvPr>
        </p:nvSpPr>
        <p:spPr/>
        <p:txBody>
          <a:bodyPr/>
          <a:lstStyle/>
          <a:p>
            <a:pPr defTabSz="342900"/>
            <a:fld id="{73B850FF-6169-4056-8077-06FFA93A5366}" type="slidenum">
              <a:rPr lang="en-US">
                <a:solidFill>
                  <a:srgbClr val="E45221"/>
                </a:solidFill>
                <a:latin typeface="Segoe UI"/>
              </a:rPr>
              <a:pPr defTabSz="342900"/>
              <a:t>7</a:t>
            </a:fld>
            <a:endParaRPr lang="en-US">
              <a:solidFill>
                <a:srgbClr val="E45221"/>
              </a:solidFill>
              <a:latin typeface="Segoe UI"/>
            </a:endParaRPr>
          </a:p>
        </p:txBody>
      </p:sp>
    </p:spTree>
    <p:extLst>
      <p:ext uri="{BB962C8B-B14F-4D97-AF65-F5344CB8AC3E}">
        <p14:creationId xmlns:p14="http://schemas.microsoft.com/office/powerpoint/2010/main" val="240801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11E4F8C-B7C5-59E2-9622-4821657AEE7C}"/>
              </a:ext>
            </a:extLst>
          </p:cNvPr>
          <p:cNvGraphicFramePr>
            <a:graphicFrameLocks noGrp="1"/>
          </p:cNvGraphicFramePr>
          <p:nvPr>
            <p:extLst>
              <p:ext uri="{D42A27DB-BD31-4B8C-83A1-F6EECF244321}">
                <p14:modId xmlns:p14="http://schemas.microsoft.com/office/powerpoint/2010/main" val="3217535590"/>
              </p:ext>
            </p:extLst>
          </p:nvPr>
        </p:nvGraphicFramePr>
        <p:xfrm>
          <a:off x="1691680" y="764704"/>
          <a:ext cx="6823671" cy="5328592"/>
        </p:xfrm>
        <a:graphic>
          <a:graphicData uri="http://schemas.openxmlformats.org/drawingml/2006/table">
            <a:tbl>
              <a:tblPr firstRow="1" bandRow="1">
                <a:tableStyleId>{5C22544A-7EE6-4342-B048-85BDC9FD1C3A}</a:tableStyleId>
              </a:tblPr>
              <a:tblGrid>
                <a:gridCol w="1705918">
                  <a:extLst>
                    <a:ext uri="{9D8B030D-6E8A-4147-A177-3AD203B41FA5}">
                      <a16:colId xmlns:a16="http://schemas.microsoft.com/office/drawing/2014/main" val="1563158529"/>
                    </a:ext>
                  </a:extLst>
                </a:gridCol>
                <a:gridCol w="1520399">
                  <a:extLst>
                    <a:ext uri="{9D8B030D-6E8A-4147-A177-3AD203B41FA5}">
                      <a16:colId xmlns:a16="http://schemas.microsoft.com/office/drawing/2014/main" val="1197542584"/>
                    </a:ext>
                  </a:extLst>
                </a:gridCol>
                <a:gridCol w="1891436">
                  <a:extLst>
                    <a:ext uri="{9D8B030D-6E8A-4147-A177-3AD203B41FA5}">
                      <a16:colId xmlns:a16="http://schemas.microsoft.com/office/drawing/2014/main" val="2880421155"/>
                    </a:ext>
                  </a:extLst>
                </a:gridCol>
                <a:gridCol w="1705918">
                  <a:extLst>
                    <a:ext uri="{9D8B030D-6E8A-4147-A177-3AD203B41FA5}">
                      <a16:colId xmlns:a16="http://schemas.microsoft.com/office/drawing/2014/main" val="1023951164"/>
                    </a:ext>
                  </a:extLst>
                </a:gridCol>
              </a:tblGrid>
              <a:tr h="524123">
                <a:tc>
                  <a:txBody>
                    <a:bodyPr/>
                    <a:lstStyle/>
                    <a:p>
                      <a:r>
                        <a:rPr lang="en-GB" sz="1200" dirty="0"/>
                        <a:t>Going Well</a:t>
                      </a:r>
                    </a:p>
                  </a:txBody>
                  <a:tcPr marL="68580" marR="68580" marT="34290" marB="34290"/>
                </a:tc>
                <a:tc>
                  <a:txBody>
                    <a:bodyPr/>
                    <a:lstStyle/>
                    <a:p>
                      <a:r>
                        <a:rPr lang="en-GB" sz="1200" dirty="0"/>
                        <a:t>Areas for Improvement</a:t>
                      </a:r>
                    </a:p>
                  </a:txBody>
                  <a:tcPr marL="68580" marR="68580" marT="34290" marB="34290"/>
                </a:tc>
                <a:tc>
                  <a:txBody>
                    <a:bodyPr/>
                    <a:lstStyle/>
                    <a:p>
                      <a:r>
                        <a:rPr lang="en-GB" sz="1200" dirty="0"/>
                        <a:t>Barriers for Victims</a:t>
                      </a:r>
                    </a:p>
                  </a:txBody>
                  <a:tcPr marL="68580" marR="68580" marT="34290" marB="34290"/>
                </a:tc>
                <a:tc>
                  <a:txBody>
                    <a:bodyPr/>
                    <a:lstStyle/>
                    <a:p>
                      <a:r>
                        <a:rPr lang="en-GB" sz="1200" dirty="0"/>
                        <a:t>Training Needs</a:t>
                      </a:r>
                    </a:p>
                  </a:txBody>
                  <a:tcPr marL="68580" marR="68580" marT="34290" marB="34290"/>
                </a:tc>
                <a:extLst>
                  <a:ext uri="{0D108BD9-81ED-4DB2-BD59-A6C34878D82A}">
                    <a16:rowId xmlns:a16="http://schemas.microsoft.com/office/drawing/2014/main" val="2369458634"/>
                  </a:ext>
                </a:extLst>
              </a:tr>
              <a:tr h="744808">
                <a:tc>
                  <a:txBody>
                    <a:bodyPr/>
                    <a:lstStyle/>
                    <a:p>
                      <a:r>
                        <a:rPr lang="en-GB" sz="1200" dirty="0"/>
                        <a:t>New Passion</a:t>
                      </a:r>
                    </a:p>
                  </a:txBody>
                  <a:tcPr marL="68580" marR="68580" marT="34290" marB="34290"/>
                </a:tc>
                <a:tc>
                  <a:txBody>
                    <a:bodyPr/>
                    <a:lstStyle/>
                    <a:p>
                      <a:r>
                        <a:rPr lang="en-GB" sz="1200" dirty="0"/>
                        <a:t>Understanding specialist areas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Lack of resources for services</a:t>
                      </a:r>
                    </a:p>
                    <a:p>
                      <a:endParaRPr lang="en-GB" sz="1200" dirty="0"/>
                    </a:p>
                  </a:txBody>
                  <a:tcPr marL="68580" marR="68580" marT="34290" marB="34290"/>
                </a:tc>
                <a:tc>
                  <a:txBody>
                    <a:bodyPr/>
                    <a:lstStyle/>
                    <a:p>
                      <a:r>
                        <a:rPr lang="en-GB" sz="1200" dirty="0"/>
                        <a:t>More training for first responders </a:t>
                      </a:r>
                    </a:p>
                  </a:txBody>
                  <a:tcPr marL="68580" marR="68580" marT="34290" marB="34290"/>
                </a:tc>
                <a:extLst>
                  <a:ext uri="{0D108BD9-81ED-4DB2-BD59-A6C34878D82A}">
                    <a16:rowId xmlns:a16="http://schemas.microsoft.com/office/drawing/2014/main" val="2028194655"/>
                  </a:ext>
                </a:extLst>
              </a:tr>
              <a:tr h="524123">
                <a:tc>
                  <a:txBody>
                    <a:bodyPr/>
                    <a:lstStyle/>
                    <a:p>
                      <a:r>
                        <a:rPr lang="en-GB" sz="1200" dirty="0"/>
                        <a:t>Today is an opportunity</a:t>
                      </a:r>
                    </a:p>
                  </a:txBody>
                  <a:tcPr marL="68580" marR="68580" marT="34290" marB="34290"/>
                </a:tc>
                <a:tc>
                  <a:txBody>
                    <a:bodyPr/>
                    <a:lstStyle/>
                    <a:p>
                      <a:r>
                        <a:rPr lang="en-GB" sz="1200" dirty="0"/>
                        <a:t>Identification</a:t>
                      </a:r>
                    </a:p>
                  </a:txBody>
                  <a:tcPr marL="68580" marR="68580" marT="34290" marB="34290"/>
                </a:tc>
                <a:tc>
                  <a:txBody>
                    <a:bodyPr/>
                    <a:lstStyle/>
                    <a:p>
                      <a:r>
                        <a:rPr lang="en-GB" sz="1200" dirty="0"/>
                        <a:t>Awareness </a:t>
                      </a:r>
                    </a:p>
                  </a:txBody>
                  <a:tcPr marL="68580" marR="68580" marT="34290" marB="34290"/>
                </a:tc>
                <a:tc>
                  <a:txBody>
                    <a:bodyPr/>
                    <a:lstStyle/>
                    <a:p>
                      <a:r>
                        <a:rPr lang="en-GB" sz="1200" dirty="0"/>
                        <a:t>Pathway</a:t>
                      </a:r>
                    </a:p>
                  </a:txBody>
                  <a:tcPr marL="68580" marR="68580" marT="34290" marB="34290"/>
                </a:tc>
                <a:extLst>
                  <a:ext uri="{0D108BD9-81ED-4DB2-BD59-A6C34878D82A}">
                    <a16:rowId xmlns:a16="http://schemas.microsoft.com/office/drawing/2014/main" val="110174362"/>
                  </a:ext>
                </a:extLst>
              </a:tr>
              <a:tr h="744808">
                <a:tc>
                  <a:txBody>
                    <a:bodyPr/>
                    <a:lstStyle/>
                    <a:p>
                      <a:endParaRPr lang="en-GB" sz="1200" dirty="0"/>
                    </a:p>
                  </a:txBody>
                  <a:tcPr marL="68580" marR="68580" marT="34290" marB="34290"/>
                </a:tc>
                <a:tc>
                  <a:txBody>
                    <a:bodyPr/>
                    <a:lstStyle/>
                    <a:p>
                      <a:r>
                        <a:rPr lang="en-GB" sz="1200" dirty="0"/>
                        <a:t>Improved link between child and adult</a:t>
                      </a:r>
                    </a:p>
                  </a:txBody>
                  <a:tcPr marL="68580" marR="68580" marT="34290" marB="34290"/>
                </a:tc>
                <a:tc>
                  <a:txBody>
                    <a:bodyPr/>
                    <a:lstStyle/>
                    <a:p>
                      <a:r>
                        <a:rPr lang="en-GB" sz="1200" dirty="0"/>
                        <a:t>Professionals do not have time</a:t>
                      </a:r>
                    </a:p>
                  </a:txBody>
                  <a:tcPr marL="68580" marR="68580" marT="34290" marB="34290"/>
                </a:tc>
                <a:tc>
                  <a:txBody>
                    <a:bodyPr/>
                    <a:lstStyle/>
                    <a:p>
                      <a:r>
                        <a:rPr lang="en-GB" sz="1200" dirty="0"/>
                        <a:t>Organisational training </a:t>
                      </a:r>
                    </a:p>
                  </a:txBody>
                  <a:tcPr marL="68580" marR="68580" marT="34290" marB="34290"/>
                </a:tc>
                <a:extLst>
                  <a:ext uri="{0D108BD9-81ED-4DB2-BD59-A6C34878D82A}">
                    <a16:rowId xmlns:a16="http://schemas.microsoft.com/office/drawing/2014/main" val="1566882593"/>
                  </a:ext>
                </a:extLst>
              </a:tr>
              <a:tr h="744808">
                <a:tc>
                  <a:txBody>
                    <a:bodyPr/>
                    <a:lstStyle/>
                    <a:p>
                      <a:endParaRPr lang="en-GB" sz="1200" dirty="0"/>
                    </a:p>
                  </a:txBody>
                  <a:tcPr marL="68580" marR="68580" marT="34290" marB="34290"/>
                </a:tc>
                <a:tc>
                  <a:txBody>
                    <a:bodyPr/>
                    <a:lstStyle/>
                    <a:p>
                      <a:r>
                        <a:rPr lang="en-GB" sz="1200" dirty="0"/>
                        <a:t>Access to work, training, accommodation</a:t>
                      </a:r>
                    </a:p>
                  </a:txBody>
                  <a:tcPr marL="68580" marR="68580" marT="34290" marB="34290"/>
                </a:tc>
                <a:tc>
                  <a:txBody>
                    <a:bodyPr/>
                    <a:lstStyle/>
                    <a:p>
                      <a:r>
                        <a:rPr lang="en-GB" sz="1200" dirty="0"/>
                        <a:t>Victims not aware of services</a:t>
                      </a:r>
                    </a:p>
                  </a:txBody>
                  <a:tcPr marL="68580" marR="68580" marT="34290" marB="34290"/>
                </a:tc>
                <a:tc>
                  <a:txBody>
                    <a:bodyPr/>
                    <a:lstStyle/>
                    <a:p>
                      <a:r>
                        <a:rPr lang="en-GB" sz="1200" dirty="0"/>
                        <a:t>Raise public awareness</a:t>
                      </a:r>
                    </a:p>
                  </a:txBody>
                  <a:tcPr marL="68580" marR="68580" marT="34290" marB="34290"/>
                </a:tc>
                <a:extLst>
                  <a:ext uri="{0D108BD9-81ED-4DB2-BD59-A6C34878D82A}">
                    <a16:rowId xmlns:a16="http://schemas.microsoft.com/office/drawing/2014/main" val="2598002070"/>
                  </a:ext>
                </a:extLst>
              </a:tr>
              <a:tr h="965490">
                <a:tc>
                  <a:txBody>
                    <a:bodyPr/>
                    <a:lstStyle/>
                    <a:p>
                      <a:endParaRPr lang="en-GB" sz="1200" dirty="0"/>
                    </a:p>
                  </a:txBody>
                  <a:tcPr marL="68580" marR="68580" marT="34290" marB="34290"/>
                </a:tc>
                <a:tc>
                  <a:txBody>
                    <a:bodyPr/>
                    <a:lstStyle/>
                    <a:p>
                      <a:r>
                        <a:rPr lang="en-GB" sz="1200" dirty="0"/>
                        <a:t>Needmore accommodation esp. Pre NRM</a:t>
                      </a:r>
                    </a:p>
                  </a:txBody>
                  <a:tcPr marL="68580" marR="68580" marT="34290" marB="34290"/>
                </a:tc>
                <a:tc>
                  <a:txBody>
                    <a:bodyPr/>
                    <a:lstStyle/>
                    <a:p>
                      <a:r>
                        <a:rPr lang="en-GB" sz="1200" dirty="0"/>
                        <a:t>Stigma</a:t>
                      </a:r>
                    </a:p>
                  </a:txBody>
                  <a:tcPr marL="68580" marR="68580" marT="34290" marB="34290"/>
                </a:tc>
                <a:tc>
                  <a:txBody>
                    <a:bodyPr/>
                    <a:lstStyle/>
                    <a:p>
                      <a:r>
                        <a:rPr lang="en-GB" sz="1200" dirty="0"/>
                        <a:t>Understanding local and regional services and what they do.</a:t>
                      </a:r>
                    </a:p>
                  </a:txBody>
                  <a:tcPr marL="68580" marR="68580" marT="34290" marB="34290"/>
                </a:tc>
                <a:extLst>
                  <a:ext uri="{0D108BD9-81ED-4DB2-BD59-A6C34878D82A}">
                    <a16:rowId xmlns:a16="http://schemas.microsoft.com/office/drawing/2014/main" val="4282831141"/>
                  </a:ext>
                </a:extLst>
              </a:tr>
              <a:tr h="744808">
                <a:tc>
                  <a:txBody>
                    <a:bodyPr/>
                    <a:lstStyle/>
                    <a:p>
                      <a:endParaRPr lang="en-GB" sz="1200" dirty="0"/>
                    </a:p>
                  </a:txBody>
                  <a:tcPr marL="68580" marR="68580" marT="34290" marB="34290"/>
                </a:tc>
                <a:tc>
                  <a:txBody>
                    <a:bodyPr/>
                    <a:lstStyle/>
                    <a:p>
                      <a:r>
                        <a:rPr lang="en-GB" sz="1200" dirty="0"/>
                        <a:t>More prosecution of perps and OCG</a:t>
                      </a:r>
                    </a:p>
                  </a:txBody>
                  <a:tcPr marL="68580" marR="68580" marT="34290" marB="34290"/>
                </a:tc>
                <a:tc>
                  <a:txBody>
                    <a:bodyPr/>
                    <a:lstStyle/>
                    <a:p>
                      <a:r>
                        <a:rPr lang="en-GB" sz="1200" dirty="0"/>
                        <a:t>Gap between reporting crime and action taken</a:t>
                      </a:r>
                    </a:p>
                  </a:txBody>
                  <a:tcPr marL="68580" marR="68580" marT="34290" marB="34290"/>
                </a:tc>
                <a:tc>
                  <a:txBody>
                    <a:bodyPr/>
                    <a:lstStyle/>
                    <a:p>
                      <a:endParaRPr lang="en-GB" sz="1200" dirty="0"/>
                    </a:p>
                  </a:txBody>
                  <a:tcPr marL="68580" marR="68580" marT="34290" marB="34290"/>
                </a:tc>
                <a:extLst>
                  <a:ext uri="{0D108BD9-81ED-4DB2-BD59-A6C34878D82A}">
                    <a16:rowId xmlns:a16="http://schemas.microsoft.com/office/drawing/2014/main" val="1830627082"/>
                  </a:ext>
                </a:extLst>
              </a:tr>
              <a:tr h="335624">
                <a:tc>
                  <a:txBody>
                    <a:bodyPr/>
                    <a:lstStyle/>
                    <a:p>
                      <a:endParaRPr lang="en-GB" sz="1200" dirty="0"/>
                    </a:p>
                  </a:txBody>
                  <a:tcPr marL="68580" marR="68580" marT="34290" marB="34290"/>
                </a:tc>
                <a:tc>
                  <a:txBody>
                    <a:bodyPr/>
                    <a:lstStyle/>
                    <a:p>
                      <a:r>
                        <a:rPr lang="en-GB" sz="1200" dirty="0"/>
                        <a:t>Holistic support</a:t>
                      </a:r>
                    </a:p>
                  </a:txBody>
                  <a:tcPr marL="68580" marR="68580" marT="34290" marB="34290"/>
                </a:tc>
                <a:tc>
                  <a:txBody>
                    <a:bodyPr/>
                    <a:lstStyle/>
                    <a:p>
                      <a:endParaRPr lang="en-GB" sz="1200" dirty="0"/>
                    </a:p>
                  </a:txBody>
                  <a:tcPr marL="68580" marR="68580" marT="34290" marB="34290"/>
                </a:tc>
                <a:tc>
                  <a:txBody>
                    <a:bodyPr/>
                    <a:lstStyle/>
                    <a:p>
                      <a:endParaRPr lang="en-GB" sz="1200" dirty="0"/>
                    </a:p>
                  </a:txBody>
                  <a:tcPr marL="68580" marR="68580" marT="34290" marB="34290"/>
                </a:tc>
                <a:extLst>
                  <a:ext uri="{0D108BD9-81ED-4DB2-BD59-A6C34878D82A}">
                    <a16:rowId xmlns:a16="http://schemas.microsoft.com/office/drawing/2014/main" val="2530630794"/>
                  </a:ext>
                </a:extLst>
              </a:tr>
            </a:tbl>
          </a:graphicData>
        </a:graphic>
      </p:graphicFrame>
      <p:sp>
        <p:nvSpPr>
          <p:cNvPr id="3" name="TextBox 2">
            <a:extLst>
              <a:ext uri="{FF2B5EF4-FFF2-40B4-BE49-F238E27FC236}">
                <a16:creationId xmlns:a16="http://schemas.microsoft.com/office/drawing/2014/main" id="{64C42BE8-B90B-D05C-E513-6DCF183C65EF}"/>
              </a:ext>
            </a:extLst>
          </p:cNvPr>
          <p:cNvSpPr txBox="1"/>
          <p:nvPr/>
        </p:nvSpPr>
        <p:spPr>
          <a:xfrm>
            <a:off x="171450" y="1834515"/>
            <a:ext cx="1520230" cy="2308324"/>
          </a:xfrm>
          <a:prstGeom prst="rect">
            <a:avLst/>
          </a:prstGeom>
          <a:noFill/>
        </p:spPr>
        <p:txBody>
          <a:bodyPr wrap="square" rtlCol="0">
            <a:spAutoFit/>
          </a:bodyPr>
          <a:lstStyle/>
          <a:p>
            <a:pPr algn="ctr" defTabSz="342900"/>
            <a:r>
              <a:rPr lang="en-GB" sz="2400" dirty="0">
                <a:solidFill>
                  <a:prstClr val="black"/>
                </a:solidFill>
                <a:latin typeface="Segoe UI"/>
              </a:rPr>
              <a:t>Feedback from Third Sector Focus Group</a:t>
            </a:r>
          </a:p>
        </p:txBody>
      </p:sp>
      <p:sp>
        <p:nvSpPr>
          <p:cNvPr id="4" name="Slide Number Placeholder 3">
            <a:extLst>
              <a:ext uri="{FF2B5EF4-FFF2-40B4-BE49-F238E27FC236}">
                <a16:creationId xmlns:a16="http://schemas.microsoft.com/office/drawing/2014/main" id="{CC63C26E-32EB-37CE-EAFB-2C8CBB0EED96}"/>
              </a:ext>
            </a:extLst>
          </p:cNvPr>
          <p:cNvSpPr>
            <a:spLocks noGrp="1"/>
          </p:cNvSpPr>
          <p:nvPr>
            <p:ph type="sldNum" sz="quarter" idx="12"/>
          </p:nvPr>
        </p:nvSpPr>
        <p:spPr/>
        <p:txBody>
          <a:bodyPr/>
          <a:lstStyle/>
          <a:p>
            <a:pPr defTabSz="342900"/>
            <a:fld id="{73B850FF-6169-4056-8077-06FFA93A5366}" type="slidenum">
              <a:rPr lang="en-US">
                <a:solidFill>
                  <a:srgbClr val="E45221"/>
                </a:solidFill>
                <a:latin typeface="Segoe UI"/>
              </a:rPr>
              <a:pPr defTabSz="342900"/>
              <a:t>8</a:t>
            </a:fld>
            <a:endParaRPr lang="en-US">
              <a:solidFill>
                <a:srgbClr val="E45221"/>
              </a:solidFill>
              <a:latin typeface="Segoe UI"/>
            </a:endParaRPr>
          </a:p>
        </p:txBody>
      </p:sp>
    </p:spTree>
    <p:extLst>
      <p:ext uri="{BB962C8B-B14F-4D97-AF65-F5344CB8AC3E}">
        <p14:creationId xmlns:p14="http://schemas.microsoft.com/office/powerpoint/2010/main" val="2858319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7F6A1-BBBE-8B45-59ED-88D902CF5DED}"/>
              </a:ext>
            </a:extLst>
          </p:cNvPr>
          <p:cNvSpPr>
            <a:spLocks noGrp="1"/>
          </p:cNvSpPr>
          <p:nvPr>
            <p:ph type="title"/>
          </p:nvPr>
        </p:nvSpPr>
        <p:spPr/>
        <p:txBody>
          <a:bodyPr/>
          <a:lstStyle/>
          <a:p>
            <a:r>
              <a:rPr lang="en-GB" dirty="0"/>
              <a:t>Stakeholder Day</a:t>
            </a:r>
          </a:p>
        </p:txBody>
      </p:sp>
      <p:sp>
        <p:nvSpPr>
          <p:cNvPr id="5" name="Content Placeholder 4">
            <a:extLst>
              <a:ext uri="{FF2B5EF4-FFF2-40B4-BE49-F238E27FC236}">
                <a16:creationId xmlns:a16="http://schemas.microsoft.com/office/drawing/2014/main" id="{87B36EFE-39D1-9972-25B2-7746DFFD8334}"/>
              </a:ext>
            </a:extLst>
          </p:cNvPr>
          <p:cNvSpPr>
            <a:spLocks noGrp="1"/>
          </p:cNvSpPr>
          <p:nvPr>
            <p:ph idx="1"/>
          </p:nvPr>
        </p:nvSpPr>
        <p:spPr/>
        <p:txBody>
          <a:bodyPr/>
          <a:lstStyle/>
          <a:p>
            <a:r>
              <a:rPr lang="en-GB" dirty="0"/>
              <a:t>Identified what organisations currently had in place and how they manage Adult Exploitation Cases</a:t>
            </a:r>
          </a:p>
          <a:p>
            <a:r>
              <a:rPr lang="en-GB" dirty="0"/>
              <a:t>Had a presentation on CARM process as a possible vehicle for managing non s42 cases</a:t>
            </a:r>
          </a:p>
          <a:p>
            <a:r>
              <a:rPr lang="en-GB" dirty="0"/>
              <a:t>Started to build the strategy as follows……..</a:t>
            </a:r>
          </a:p>
          <a:p>
            <a:endParaRPr lang="en-GB" dirty="0"/>
          </a:p>
          <a:p>
            <a:pPr marL="0" indent="0" algn="ctr">
              <a:buNone/>
            </a:pPr>
            <a:endParaRPr lang="en-GB" dirty="0"/>
          </a:p>
        </p:txBody>
      </p:sp>
      <p:sp>
        <p:nvSpPr>
          <p:cNvPr id="3" name="Slide Number Placeholder 2">
            <a:extLst>
              <a:ext uri="{FF2B5EF4-FFF2-40B4-BE49-F238E27FC236}">
                <a16:creationId xmlns:a16="http://schemas.microsoft.com/office/drawing/2014/main" id="{ED1C13A6-54FD-32FE-A1E3-8C5A5673C696}"/>
              </a:ext>
            </a:extLst>
          </p:cNvPr>
          <p:cNvSpPr>
            <a:spLocks noGrp="1"/>
          </p:cNvSpPr>
          <p:nvPr>
            <p:ph type="sldNum" sz="quarter" idx="12"/>
          </p:nvPr>
        </p:nvSpPr>
        <p:spPr/>
        <p:txBody>
          <a:bodyPr/>
          <a:lstStyle/>
          <a:p>
            <a:pPr defTabSz="342900"/>
            <a:fld id="{73B850FF-6169-4056-8077-06FFA93A5366}" type="slidenum">
              <a:rPr lang="en-US">
                <a:solidFill>
                  <a:srgbClr val="E45221"/>
                </a:solidFill>
                <a:latin typeface="Segoe UI"/>
              </a:rPr>
              <a:pPr defTabSz="342900"/>
              <a:t>9</a:t>
            </a:fld>
            <a:endParaRPr lang="en-US">
              <a:solidFill>
                <a:srgbClr val="E45221"/>
              </a:solidFill>
              <a:latin typeface="Segoe UI"/>
            </a:endParaRPr>
          </a:p>
        </p:txBody>
      </p:sp>
    </p:spTree>
    <p:extLst>
      <p:ext uri="{BB962C8B-B14F-4D97-AF65-F5344CB8AC3E}">
        <p14:creationId xmlns:p14="http://schemas.microsoft.com/office/powerpoint/2010/main" val="89397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PS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Rockwell"/>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WCC</Template>
  <TotalTime>1853</TotalTime>
  <Words>2125</Words>
  <Application>Microsoft Office PowerPoint</Application>
  <PresentationFormat>On-screen Show (4:3)</PresentationFormat>
  <Paragraphs>300</Paragraphs>
  <Slides>29</Slides>
  <Notes>19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29</vt:i4>
      </vt:variant>
    </vt:vector>
  </HeadingPairs>
  <TitlesOfParts>
    <vt:vector size="41" baseType="lpstr">
      <vt:lpstr>Arial</vt:lpstr>
      <vt:lpstr>Avenir Next LT Pro</vt:lpstr>
      <vt:lpstr>AvenirNext LT Pro Medium</vt:lpstr>
      <vt:lpstr>Calibri</vt:lpstr>
      <vt:lpstr>Rockwell</vt:lpstr>
      <vt:lpstr>Segoe UI</vt:lpstr>
      <vt:lpstr>Symbol</vt:lpstr>
      <vt:lpstr>Times</vt:lpstr>
      <vt:lpstr>Wingdings</vt:lpstr>
      <vt:lpstr>Office Theme</vt:lpstr>
      <vt:lpstr>LPS Presentation</vt:lpstr>
      <vt:lpstr>ExploreVTI</vt:lpstr>
      <vt:lpstr>PowerPoint Presentation</vt:lpstr>
      <vt:lpstr>Worcestershire Safeguarding Adults Board</vt:lpstr>
      <vt:lpstr>Why are we here</vt:lpstr>
      <vt:lpstr>AGENDA</vt:lpstr>
      <vt:lpstr>Guest Presentation</vt:lpstr>
      <vt:lpstr>Draft Strategy Consultation  Link to Draft Strategy and Questionnaire</vt:lpstr>
      <vt:lpstr>What have we currently got?</vt:lpstr>
      <vt:lpstr>PowerPoint Presentation</vt:lpstr>
      <vt:lpstr>Stakeholder Day</vt:lpstr>
      <vt:lpstr>PowerPoint Presentation</vt:lpstr>
      <vt:lpstr>Key Considerations</vt:lpstr>
      <vt:lpstr>Data- How big is the issue in Worcestershire ? </vt:lpstr>
      <vt:lpstr> </vt:lpstr>
      <vt:lpstr>PowerPoint Presentation</vt:lpstr>
      <vt:lpstr>Next Steps</vt:lpstr>
      <vt:lpstr>What we would like to know  (via questionnaire)</vt:lpstr>
      <vt:lpstr>Comfort Break</vt:lpstr>
      <vt:lpstr>PowerPoint Presentation</vt:lpstr>
      <vt:lpstr>SARs   Singed off since last meeting Ruth</vt:lpstr>
      <vt:lpstr>Ruth Care Support and Treatment </vt:lpstr>
      <vt:lpstr>Ruth Circumstances leading to Death </vt:lpstr>
      <vt:lpstr>Ruth Good Practice Identified </vt:lpstr>
      <vt:lpstr>Ruth Continuous Improvement Since Death </vt:lpstr>
      <vt:lpstr>Ruth What needs to be done further </vt:lpstr>
      <vt:lpstr>SARs    Referrals and Outcomes Since April 2016 to June 2023  55 Referrals Blank = Decision Pending</vt:lpstr>
      <vt:lpstr>SARs    Referrals from  </vt:lpstr>
      <vt:lpstr>Of those that went to Review SAR/Discretionary SAR/Extended SAR/ Rapid Review/LeDeR/ Domestic Homicide Review</vt:lpstr>
      <vt:lpstr> Future Meeting Items</vt:lpstr>
      <vt:lpstr>Close and Network Thank you </vt:lpstr>
    </vt:vector>
  </TitlesOfParts>
  <Company>Worcestershire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sites</dc:title>
  <dc:creator>Steven Medley</dc:creator>
  <cp:lastModifiedBy>Brickley, Bridget</cp:lastModifiedBy>
  <cp:revision>143</cp:revision>
  <cp:lastPrinted>2023-07-04T19:06:34Z</cp:lastPrinted>
  <dcterms:created xsi:type="dcterms:W3CDTF">2017-05-09T08:21:11Z</dcterms:created>
  <dcterms:modified xsi:type="dcterms:W3CDTF">2023-07-05T12:27:06Z</dcterms:modified>
</cp:coreProperties>
</file>